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83" r:id="rId2"/>
    <p:sldId id="282" r:id="rId3"/>
    <p:sldId id="399" r:id="rId4"/>
    <p:sldId id="1576" r:id="rId5"/>
    <p:sldId id="1575" r:id="rId6"/>
    <p:sldId id="1554" r:id="rId7"/>
    <p:sldId id="1556" r:id="rId8"/>
    <p:sldId id="1555" r:id="rId9"/>
    <p:sldId id="292" r:id="rId10"/>
    <p:sldId id="1557" r:id="rId11"/>
    <p:sldId id="1577" r:id="rId12"/>
    <p:sldId id="260" r:id="rId13"/>
    <p:sldId id="261" r:id="rId14"/>
    <p:sldId id="272" r:id="rId15"/>
    <p:sldId id="1569" r:id="rId16"/>
    <p:sldId id="1570" r:id="rId17"/>
    <p:sldId id="1571" r:id="rId18"/>
    <p:sldId id="1572" r:id="rId19"/>
    <p:sldId id="1573" r:id="rId20"/>
    <p:sldId id="1559" r:id="rId21"/>
    <p:sldId id="1574" r:id="rId22"/>
    <p:sldId id="1560" r:id="rId23"/>
    <p:sldId id="1562" r:id="rId24"/>
    <p:sldId id="1561" r:id="rId25"/>
    <p:sldId id="1563" r:id="rId26"/>
    <p:sldId id="1566" r:id="rId27"/>
    <p:sldId id="1565" r:id="rId28"/>
    <p:sldId id="1564" r:id="rId29"/>
    <p:sldId id="1567" r:id="rId30"/>
    <p:sldId id="1568" r:id="rId31"/>
    <p:sldId id="257" r:id="rId32"/>
    <p:sldId id="25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43"/>
    <p:restoredTop sz="95091"/>
  </p:normalViewPr>
  <p:slideViewPr>
    <p:cSldViewPr snapToGrid="0" snapToObjects="1">
      <p:cViewPr varScale="1">
        <p:scale>
          <a:sx n="63" d="100"/>
          <a:sy n="63" d="100"/>
        </p:scale>
        <p:origin x="11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8A9B1-8DC1-8F4A-8C7E-95B00F68480B}" type="datetimeFigureOut">
              <a:rPr lang="en-US" smtClean="0"/>
              <a:t>4/28/2021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ECF4C5-DDF9-1B42-8562-A3A682A20D08}" type="slidenum">
              <a:rPr lang="en-US" smtClean="0"/>
              <a:t>‹#›</a:t>
            </a:fld>
            <a:endParaRPr lang="en-US"/>
          </a:p>
        </p:txBody>
      </p:sp>
    </p:spTree>
    <p:extLst>
      <p:ext uri="{BB962C8B-B14F-4D97-AF65-F5344CB8AC3E}">
        <p14:creationId xmlns:p14="http://schemas.microsoft.com/office/powerpoint/2010/main" val="1520919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392C1F-937D-1141-9AB7-365DC2A43051}" type="slidenum">
              <a:rPr lang="en-US" smtClean="0"/>
              <a:t>6</a:t>
            </a:fld>
            <a:endParaRPr lang="en-US" dirty="0"/>
          </a:p>
        </p:txBody>
      </p:sp>
    </p:spTree>
    <p:extLst>
      <p:ext uri="{BB962C8B-B14F-4D97-AF65-F5344CB8AC3E}">
        <p14:creationId xmlns:p14="http://schemas.microsoft.com/office/powerpoint/2010/main" val="3466291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DA501-4DC8-BD45-BDA2-C78DBD0DBE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C1F33F-C0F7-D140-8835-A5EFE0D66A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4BB50E-CD13-7440-8550-B8D19A0BDAE5}"/>
              </a:ext>
            </a:extLst>
          </p:cNvPr>
          <p:cNvSpPr>
            <a:spLocks noGrp="1"/>
          </p:cNvSpPr>
          <p:nvPr>
            <p:ph type="dt" sz="half" idx="10"/>
          </p:nvPr>
        </p:nvSpPr>
        <p:spPr/>
        <p:txBody>
          <a:bodyPr/>
          <a:lstStyle/>
          <a:p>
            <a:fld id="{61D5E8F6-1D1C-2945-A15D-43F98CD80DEE}" type="datetimeFigureOut">
              <a:rPr lang="en-US" smtClean="0"/>
              <a:t>4/28/2021</a:t>
            </a:fld>
            <a:endParaRPr lang="en-US"/>
          </a:p>
        </p:txBody>
      </p:sp>
      <p:sp>
        <p:nvSpPr>
          <p:cNvPr id="5" name="Footer Placeholder 4">
            <a:extLst>
              <a:ext uri="{FF2B5EF4-FFF2-40B4-BE49-F238E27FC236}">
                <a16:creationId xmlns:a16="http://schemas.microsoft.com/office/drawing/2014/main" id="{5F4A8BD6-3F2C-584B-BD9B-DA4AD67399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CA70E-EC01-E74D-91C3-909890519FBF}"/>
              </a:ext>
            </a:extLst>
          </p:cNvPr>
          <p:cNvSpPr>
            <a:spLocks noGrp="1"/>
          </p:cNvSpPr>
          <p:nvPr>
            <p:ph type="sldNum" sz="quarter" idx="12"/>
          </p:nvPr>
        </p:nvSpPr>
        <p:spPr/>
        <p:txBody>
          <a:bodyPr/>
          <a:lstStyle/>
          <a:p>
            <a:fld id="{DF4B7694-F563-4B44-BAFE-4BA29C3A9007}" type="slidenum">
              <a:rPr lang="en-US" smtClean="0"/>
              <a:t>‹#›</a:t>
            </a:fld>
            <a:endParaRPr lang="en-US"/>
          </a:p>
        </p:txBody>
      </p:sp>
    </p:spTree>
    <p:extLst>
      <p:ext uri="{BB962C8B-B14F-4D97-AF65-F5344CB8AC3E}">
        <p14:creationId xmlns:p14="http://schemas.microsoft.com/office/powerpoint/2010/main" val="3300056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68DD-AE24-1947-B3B9-7F953B033B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C734B0-D0C8-4B4F-84D3-8AD777045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0A07B-C108-7D41-8D3F-CA6A6F218384}"/>
              </a:ext>
            </a:extLst>
          </p:cNvPr>
          <p:cNvSpPr>
            <a:spLocks noGrp="1"/>
          </p:cNvSpPr>
          <p:nvPr>
            <p:ph type="dt" sz="half" idx="10"/>
          </p:nvPr>
        </p:nvSpPr>
        <p:spPr/>
        <p:txBody>
          <a:bodyPr/>
          <a:lstStyle/>
          <a:p>
            <a:fld id="{61D5E8F6-1D1C-2945-A15D-43F98CD80DEE}" type="datetimeFigureOut">
              <a:rPr lang="en-US" smtClean="0"/>
              <a:t>4/28/2021</a:t>
            </a:fld>
            <a:endParaRPr lang="en-US"/>
          </a:p>
        </p:txBody>
      </p:sp>
      <p:sp>
        <p:nvSpPr>
          <p:cNvPr id="5" name="Footer Placeholder 4">
            <a:extLst>
              <a:ext uri="{FF2B5EF4-FFF2-40B4-BE49-F238E27FC236}">
                <a16:creationId xmlns:a16="http://schemas.microsoft.com/office/drawing/2014/main" id="{469E2703-DE67-4242-85D1-F48AA43788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F988E-5B37-C447-8BCB-ABE353FEA306}"/>
              </a:ext>
            </a:extLst>
          </p:cNvPr>
          <p:cNvSpPr>
            <a:spLocks noGrp="1"/>
          </p:cNvSpPr>
          <p:nvPr>
            <p:ph type="sldNum" sz="quarter" idx="12"/>
          </p:nvPr>
        </p:nvSpPr>
        <p:spPr/>
        <p:txBody>
          <a:bodyPr/>
          <a:lstStyle/>
          <a:p>
            <a:fld id="{DF4B7694-F563-4B44-BAFE-4BA29C3A9007}" type="slidenum">
              <a:rPr lang="en-US" smtClean="0"/>
              <a:t>‹#›</a:t>
            </a:fld>
            <a:endParaRPr lang="en-US"/>
          </a:p>
        </p:txBody>
      </p:sp>
    </p:spTree>
    <p:extLst>
      <p:ext uri="{BB962C8B-B14F-4D97-AF65-F5344CB8AC3E}">
        <p14:creationId xmlns:p14="http://schemas.microsoft.com/office/powerpoint/2010/main" val="2340130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F237D9-8969-E945-99A2-C357ED11B6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AD3A0A-68C4-964D-948B-FF7D438738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5CB30-0426-924F-A487-25A758B93DA0}"/>
              </a:ext>
            </a:extLst>
          </p:cNvPr>
          <p:cNvSpPr>
            <a:spLocks noGrp="1"/>
          </p:cNvSpPr>
          <p:nvPr>
            <p:ph type="dt" sz="half" idx="10"/>
          </p:nvPr>
        </p:nvSpPr>
        <p:spPr/>
        <p:txBody>
          <a:bodyPr/>
          <a:lstStyle/>
          <a:p>
            <a:fld id="{61D5E8F6-1D1C-2945-A15D-43F98CD80DEE}" type="datetimeFigureOut">
              <a:rPr lang="en-US" smtClean="0"/>
              <a:t>4/28/2021</a:t>
            </a:fld>
            <a:endParaRPr lang="en-US"/>
          </a:p>
        </p:txBody>
      </p:sp>
      <p:sp>
        <p:nvSpPr>
          <p:cNvPr id="5" name="Footer Placeholder 4">
            <a:extLst>
              <a:ext uri="{FF2B5EF4-FFF2-40B4-BE49-F238E27FC236}">
                <a16:creationId xmlns:a16="http://schemas.microsoft.com/office/drawing/2014/main" id="{CE74ED67-DA15-3442-8682-02595EF1AB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B3F56-6066-F749-ABAF-0FC3BB20D42A}"/>
              </a:ext>
            </a:extLst>
          </p:cNvPr>
          <p:cNvSpPr>
            <a:spLocks noGrp="1"/>
          </p:cNvSpPr>
          <p:nvPr>
            <p:ph type="sldNum" sz="quarter" idx="12"/>
          </p:nvPr>
        </p:nvSpPr>
        <p:spPr/>
        <p:txBody>
          <a:bodyPr/>
          <a:lstStyle/>
          <a:p>
            <a:fld id="{DF4B7694-F563-4B44-BAFE-4BA29C3A9007}" type="slidenum">
              <a:rPr lang="en-US" smtClean="0"/>
              <a:t>‹#›</a:t>
            </a:fld>
            <a:endParaRPr lang="en-US"/>
          </a:p>
        </p:txBody>
      </p:sp>
    </p:spTree>
    <p:extLst>
      <p:ext uri="{BB962C8B-B14F-4D97-AF65-F5344CB8AC3E}">
        <p14:creationId xmlns:p14="http://schemas.microsoft.com/office/powerpoint/2010/main" val="392502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50724" y="1294215"/>
            <a:ext cx="2793559" cy="542370"/>
          </a:xfrm>
          <a:prstGeom prst="rect">
            <a:avLst/>
          </a:prstGeom>
        </p:spPr>
        <p:txBody>
          <a:bodyPr wrap="square" lIns="228589" tIns="228589" rIns="228589" bIns="228589">
            <a:spAutoFit/>
          </a:bodyPr>
          <a:lstStyle>
            <a:lvl1pPr marL="0" indent="0">
              <a:buNone/>
              <a:defRPr sz="583">
                <a:latin typeface="Arial"/>
                <a:cs typeface="Arial"/>
              </a:defRPr>
            </a:lvl1pPr>
            <a:lvl2pPr marL="309484" indent="-119032">
              <a:defRPr sz="521">
                <a:latin typeface="Trebuchet MS" pitchFamily="34" charset="0"/>
              </a:defRPr>
            </a:lvl2pPr>
            <a:lvl3pPr marL="428518" indent="-119032">
              <a:defRPr sz="521">
                <a:latin typeface="Trebuchet MS" pitchFamily="34" charset="0"/>
              </a:defRPr>
            </a:lvl3pPr>
            <a:lvl4pPr marL="559453" indent="-130936">
              <a:defRPr sz="521">
                <a:latin typeface="Trebuchet MS" pitchFamily="34" charset="0"/>
              </a:defRPr>
            </a:lvl4pPr>
            <a:lvl5pPr marL="654680" indent="-95226">
              <a:defRPr sz="521">
                <a:latin typeface="Trebuchet MS" pitchFamily="34" charset="0"/>
              </a:defRPr>
            </a:lvl5pPr>
          </a:lstStyle>
          <a:p>
            <a:pPr lvl="0"/>
            <a:r>
              <a:rPr lang="en-US" dirty="0"/>
              <a:t>Enter your text here</a:t>
            </a:r>
          </a:p>
        </p:txBody>
      </p:sp>
      <p:sp>
        <p:nvSpPr>
          <p:cNvPr id="6" name="Text Placeholder 5"/>
          <p:cNvSpPr>
            <a:spLocks noGrp="1"/>
          </p:cNvSpPr>
          <p:nvPr>
            <p:ph type="body" sz="quarter" idx="11" hasCustomPrompt="1"/>
          </p:nvPr>
        </p:nvSpPr>
        <p:spPr>
          <a:xfrm>
            <a:off x="250722" y="1054148"/>
            <a:ext cx="2791355" cy="291418"/>
          </a:xfrm>
          <a:prstGeom prst="rect">
            <a:avLst/>
          </a:prstGeom>
          <a:solidFill>
            <a:srgbClr val="E2F3F9"/>
          </a:solidFill>
        </p:spPr>
        <p:txBody>
          <a:bodyPr lIns="91436" tIns="91436" rIns="91436" bIns="91436" anchor="ctr" anchorCtr="0">
            <a:spAutoFit/>
          </a:bodyPr>
          <a:lstStyle>
            <a:lvl1pPr marL="0" indent="0" algn="ctr">
              <a:buNone/>
              <a:defRPr sz="771" b="1" u="sng" baseline="0">
                <a:solidFill>
                  <a:schemeClr val="accent5">
                    <a:lumMod val="50000"/>
                  </a:schemeClr>
                </a:solidFill>
                <a:latin typeface="Arial"/>
                <a:cs typeface="Arial"/>
              </a:defRPr>
            </a:lvl1pPr>
          </a:lstStyle>
          <a:p>
            <a:pPr lvl="0"/>
            <a:r>
              <a:rPr lang="en-US" dirty="0"/>
              <a:t>(click to add) INTRODUCTION</a:t>
            </a:r>
          </a:p>
        </p:txBody>
      </p:sp>
      <p:sp>
        <p:nvSpPr>
          <p:cNvPr id="19" name="Text Placeholder 3"/>
          <p:cNvSpPr>
            <a:spLocks noGrp="1"/>
          </p:cNvSpPr>
          <p:nvPr>
            <p:ph type="body" sz="quarter" idx="19" hasCustomPrompt="1"/>
          </p:nvPr>
        </p:nvSpPr>
        <p:spPr>
          <a:xfrm>
            <a:off x="250721" y="3134119"/>
            <a:ext cx="2794000" cy="542370"/>
          </a:xfrm>
          <a:prstGeom prst="rect">
            <a:avLst/>
          </a:prstGeom>
        </p:spPr>
        <p:txBody>
          <a:bodyPr wrap="square" lIns="228589" tIns="228589" rIns="228589" bIns="228589">
            <a:spAutoFit/>
          </a:bodyPr>
          <a:lstStyle>
            <a:lvl1pPr marL="0" indent="0">
              <a:buNone/>
              <a:defRPr sz="583">
                <a:latin typeface="Arial"/>
                <a:cs typeface="Arial"/>
              </a:defRPr>
            </a:lvl1pPr>
            <a:lvl2pPr marL="309484" indent="-119032">
              <a:defRPr sz="521">
                <a:latin typeface="Trebuchet MS" pitchFamily="34" charset="0"/>
              </a:defRPr>
            </a:lvl2pPr>
            <a:lvl3pPr marL="428518" indent="-119032">
              <a:defRPr sz="521">
                <a:latin typeface="Trebuchet MS" pitchFamily="34" charset="0"/>
              </a:defRPr>
            </a:lvl3pPr>
            <a:lvl4pPr marL="559453" indent="-130936">
              <a:defRPr sz="521">
                <a:latin typeface="Trebuchet MS" pitchFamily="34" charset="0"/>
              </a:defRPr>
            </a:lvl4pPr>
            <a:lvl5pPr marL="654680" indent="-95226">
              <a:defRPr sz="521">
                <a:latin typeface="Trebuchet MS" pitchFamily="34" charset="0"/>
              </a:defRPr>
            </a:lvl5pPr>
          </a:lstStyle>
          <a:p>
            <a:pPr lvl="0"/>
            <a:r>
              <a:rPr lang="en-US" dirty="0"/>
              <a:t>Enter your text here</a:t>
            </a:r>
          </a:p>
        </p:txBody>
      </p:sp>
      <p:sp>
        <p:nvSpPr>
          <p:cNvPr id="20" name="Text Placeholder 5"/>
          <p:cNvSpPr>
            <a:spLocks noGrp="1"/>
          </p:cNvSpPr>
          <p:nvPr>
            <p:ph type="body" sz="quarter" idx="20" hasCustomPrompt="1"/>
          </p:nvPr>
        </p:nvSpPr>
        <p:spPr>
          <a:xfrm>
            <a:off x="250722" y="2893778"/>
            <a:ext cx="2791795" cy="291418"/>
          </a:xfrm>
          <a:prstGeom prst="rect">
            <a:avLst/>
          </a:prstGeom>
          <a:solidFill>
            <a:srgbClr val="E2F3F9"/>
          </a:solidFill>
        </p:spPr>
        <p:txBody>
          <a:bodyPr wrap="square" lIns="91436" tIns="91436" rIns="91436" bIns="91436" anchor="ctr" anchorCtr="0">
            <a:spAutoFit/>
          </a:bodyPr>
          <a:lstStyle>
            <a:lvl1pPr marL="0" indent="0" algn="ctr">
              <a:buNone/>
              <a:defRPr sz="771" b="1" u="sng" baseline="0">
                <a:solidFill>
                  <a:schemeClr val="accent5">
                    <a:lumMod val="50000"/>
                  </a:schemeClr>
                </a:solidFill>
                <a:latin typeface="Arial"/>
                <a:cs typeface="Arial"/>
              </a:defRPr>
            </a:lvl1pPr>
          </a:lstStyle>
          <a:p>
            <a:pPr lvl="0"/>
            <a:r>
              <a:rPr lang="en-US" dirty="0"/>
              <a:t>(click to add)  OBJECTIVES</a:t>
            </a:r>
          </a:p>
        </p:txBody>
      </p:sp>
      <p:sp>
        <p:nvSpPr>
          <p:cNvPr id="21" name="Text Placeholder 3"/>
          <p:cNvSpPr>
            <a:spLocks noGrp="1"/>
          </p:cNvSpPr>
          <p:nvPr>
            <p:ph type="body" sz="quarter" idx="21" hasCustomPrompt="1"/>
          </p:nvPr>
        </p:nvSpPr>
        <p:spPr>
          <a:xfrm>
            <a:off x="3218658" y="1292562"/>
            <a:ext cx="5755569" cy="542370"/>
          </a:xfrm>
          <a:prstGeom prst="rect">
            <a:avLst/>
          </a:prstGeom>
        </p:spPr>
        <p:txBody>
          <a:bodyPr wrap="square" lIns="228589" tIns="228589" rIns="228589" bIns="228589">
            <a:spAutoFit/>
          </a:bodyPr>
          <a:lstStyle>
            <a:lvl1pPr marL="0" indent="0">
              <a:buNone/>
              <a:defRPr sz="583">
                <a:latin typeface="Arial"/>
                <a:cs typeface="Arial"/>
              </a:defRPr>
            </a:lvl1pPr>
            <a:lvl2pPr marL="309484" indent="-119032">
              <a:defRPr sz="521">
                <a:latin typeface="Trebuchet MS" pitchFamily="34" charset="0"/>
              </a:defRPr>
            </a:lvl2pPr>
            <a:lvl3pPr marL="428518" indent="-119032">
              <a:defRPr sz="521">
                <a:latin typeface="Trebuchet MS" pitchFamily="34" charset="0"/>
              </a:defRPr>
            </a:lvl3pPr>
            <a:lvl4pPr marL="559453" indent="-130936">
              <a:defRPr sz="521">
                <a:latin typeface="Trebuchet MS" pitchFamily="34" charset="0"/>
              </a:defRPr>
            </a:lvl4pPr>
            <a:lvl5pPr marL="654680" indent="-95226">
              <a:defRPr sz="521">
                <a:latin typeface="Trebuchet MS" pitchFamily="34" charset="0"/>
              </a:defRPr>
            </a:lvl5pPr>
          </a:lstStyle>
          <a:p>
            <a:pPr lvl="0"/>
            <a:r>
              <a:rPr lang="en-US" dirty="0"/>
              <a:t>Enter your text here</a:t>
            </a:r>
          </a:p>
        </p:txBody>
      </p:sp>
      <p:sp>
        <p:nvSpPr>
          <p:cNvPr id="22" name="Text Placeholder 5"/>
          <p:cNvSpPr>
            <a:spLocks noGrp="1"/>
          </p:cNvSpPr>
          <p:nvPr>
            <p:ph type="body" sz="quarter" idx="22" hasCustomPrompt="1"/>
          </p:nvPr>
        </p:nvSpPr>
        <p:spPr>
          <a:xfrm>
            <a:off x="3218659" y="1054148"/>
            <a:ext cx="5755569" cy="291418"/>
          </a:xfrm>
          <a:prstGeom prst="rect">
            <a:avLst/>
          </a:prstGeom>
          <a:solidFill>
            <a:srgbClr val="E2F3F9"/>
          </a:solidFill>
        </p:spPr>
        <p:txBody>
          <a:bodyPr wrap="square" lIns="91436" tIns="91436" rIns="91436" bIns="91436" anchor="ctr" anchorCtr="0">
            <a:spAutoFit/>
          </a:bodyPr>
          <a:lstStyle>
            <a:lvl1pPr marL="0" indent="0" algn="ctr">
              <a:buNone/>
              <a:defRPr sz="771" b="1" u="sng" baseline="0">
                <a:solidFill>
                  <a:schemeClr val="accent5">
                    <a:lumMod val="50000"/>
                  </a:schemeClr>
                </a:solidFill>
                <a:latin typeface="Arial"/>
                <a:cs typeface="Arial"/>
              </a:defRPr>
            </a:lvl1pPr>
          </a:lstStyle>
          <a:p>
            <a:pPr lvl="0"/>
            <a:r>
              <a:rPr lang="en-US" dirty="0"/>
              <a:t>(header)  MATERIALS &amp; METHODS</a:t>
            </a:r>
          </a:p>
        </p:txBody>
      </p:sp>
      <p:sp>
        <p:nvSpPr>
          <p:cNvPr id="23" name="Text Placeholder 3"/>
          <p:cNvSpPr>
            <a:spLocks noGrp="1"/>
          </p:cNvSpPr>
          <p:nvPr>
            <p:ph type="body" sz="quarter" idx="23" hasCustomPrompt="1"/>
          </p:nvPr>
        </p:nvSpPr>
        <p:spPr>
          <a:xfrm>
            <a:off x="3218659" y="4561781"/>
            <a:ext cx="5755569" cy="542370"/>
          </a:xfrm>
          <a:prstGeom prst="rect">
            <a:avLst/>
          </a:prstGeom>
        </p:spPr>
        <p:txBody>
          <a:bodyPr wrap="square" lIns="228589" tIns="228589" rIns="228589" bIns="228589">
            <a:spAutoFit/>
          </a:bodyPr>
          <a:lstStyle>
            <a:lvl1pPr marL="0" indent="0">
              <a:buNone/>
              <a:defRPr sz="583">
                <a:latin typeface="Arial"/>
                <a:cs typeface="Arial"/>
              </a:defRPr>
            </a:lvl1pPr>
            <a:lvl2pPr marL="309484" indent="-119032">
              <a:defRPr sz="521">
                <a:latin typeface="Trebuchet MS" pitchFamily="34" charset="0"/>
              </a:defRPr>
            </a:lvl2pPr>
            <a:lvl3pPr marL="428518" indent="-119032">
              <a:defRPr sz="521">
                <a:latin typeface="Trebuchet MS" pitchFamily="34" charset="0"/>
              </a:defRPr>
            </a:lvl3pPr>
            <a:lvl4pPr marL="559453" indent="-130936">
              <a:defRPr sz="521">
                <a:latin typeface="Trebuchet MS" pitchFamily="34" charset="0"/>
              </a:defRPr>
            </a:lvl4pPr>
            <a:lvl5pPr marL="654680" indent="-95226">
              <a:defRPr sz="521">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3218658" y="4323410"/>
            <a:ext cx="5755569" cy="291418"/>
          </a:xfrm>
          <a:prstGeom prst="rect">
            <a:avLst/>
          </a:prstGeom>
          <a:solidFill>
            <a:srgbClr val="E2F3F9"/>
          </a:solidFill>
        </p:spPr>
        <p:txBody>
          <a:bodyPr wrap="square" lIns="91436" tIns="91436" rIns="91436" bIns="91436" anchor="ctr" anchorCtr="0">
            <a:spAutoFit/>
          </a:bodyPr>
          <a:lstStyle>
            <a:lvl1pPr marL="0" indent="0" algn="ctr">
              <a:buNone/>
              <a:defRPr sz="771" b="1" u="sng" baseline="0">
                <a:solidFill>
                  <a:schemeClr val="accent5">
                    <a:lumMod val="50000"/>
                  </a:schemeClr>
                </a:solidFill>
                <a:latin typeface="Arial"/>
                <a:cs typeface="Arial"/>
              </a:defRPr>
            </a:lvl1pPr>
          </a:lstStyle>
          <a:p>
            <a:pPr lvl="0"/>
            <a:r>
              <a:rPr lang="en-US" dirty="0"/>
              <a:t>(click to add)  RESULTS</a:t>
            </a:r>
          </a:p>
        </p:txBody>
      </p:sp>
      <p:sp>
        <p:nvSpPr>
          <p:cNvPr id="25" name="Text Placeholder 5"/>
          <p:cNvSpPr>
            <a:spLocks noGrp="1"/>
          </p:cNvSpPr>
          <p:nvPr>
            <p:ph type="body" sz="quarter" idx="25" hasCustomPrompt="1"/>
          </p:nvPr>
        </p:nvSpPr>
        <p:spPr>
          <a:xfrm>
            <a:off x="9140428" y="1054148"/>
            <a:ext cx="2790839" cy="291418"/>
          </a:xfrm>
          <a:prstGeom prst="rect">
            <a:avLst/>
          </a:prstGeom>
          <a:solidFill>
            <a:srgbClr val="E2F3F9"/>
          </a:solidFill>
        </p:spPr>
        <p:txBody>
          <a:bodyPr wrap="square" lIns="91436" tIns="91436" rIns="91436" bIns="91436" anchor="ctr" anchorCtr="0">
            <a:spAutoFit/>
          </a:bodyPr>
          <a:lstStyle>
            <a:lvl1pPr marL="0" indent="0" algn="ctr">
              <a:buNone/>
              <a:defRPr sz="771" b="1" u="sng" baseline="0">
                <a:solidFill>
                  <a:schemeClr val="accent5">
                    <a:lumMod val="50000"/>
                  </a:schemeClr>
                </a:solidFill>
                <a:latin typeface="Arial"/>
                <a:cs typeface="Arial"/>
              </a:defRPr>
            </a:lvl1pPr>
          </a:lstStyle>
          <a:p>
            <a:pPr lvl="0"/>
            <a:r>
              <a:rPr lang="en-US" dirty="0"/>
              <a:t>(click to add) CONCLUSIONS</a:t>
            </a:r>
          </a:p>
        </p:txBody>
      </p:sp>
      <p:sp>
        <p:nvSpPr>
          <p:cNvPr id="26" name="Text Placeholder 3"/>
          <p:cNvSpPr>
            <a:spLocks noGrp="1"/>
          </p:cNvSpPr>
          <p:nvPr>
            <p:ph type="body" sz="quarter" idx="26" hasCustomPrompt="1"/>
          </p:nvPr>
        </p:nvSpPr>
        <p:spPr>
          <a:xfrm>
            <a:off x="9140428" y="1294215"/>
            <a:ext cx="2790839" cy="542370"/>
          </a:xfrm>
          <a:prstGeom prst="rect">
            <a:avLst/>
          </a:prstGeom>
        </p:spPr>
        <p:txBody>
          <a:bodyPr wrap="square" lIns="228589" tIns="228589" rIns="228589" bIns="228589">
            <a:spAutoFit/>
          </a:bodyPr>
          <a:lstStyle>
            <a:lvl1pPr marL="0" indent="0">
              <a:buNone/>
              <a:defRPr sz="583">
                <a:latin typeface="Arial"/>
                <a:cs typeface="Arial"/>
              </a:defRPr>
            </a:lvl1pPr>
            <a:lvl2pPr marL="309484" indent="-119032">
              <a:defRPr sz="521">
                <a:latin typeface="Trebuchet MS" pitchFamily="34" charset="0"/>
              </a:defRPr>
            </a:lvl2pPr>
            <a:lvl3pPr marL="428518" indent="-119032">
              <a:defRPr sz="521">
                <a:latin typeface="Trebuchet MS" pitchFamily="34" charset="0"/>
              </a:defRPr>
            </a:lvl3pPr>
            <a:lvl4pPr marL="559453" indent="-130936">
              <a:defRPr sz="521">
                <a:latin typeface="Trebuchet MS" pitchFamily="34" charset="0"/>
              </a:defRPr>
            </a:lvl4pPr>
            <a:lvl5pPr marL="654680" indent="-95226">
              <a:defRPr sz="521">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9140428" y="2906325"/>
            <a:ext cx="2790839" cy="291418"/>
          </a:xfrm>
          <a:prstGeom prst="rect">
            <a:avLst/>
          </a:prstGeom>
          <a:solidFill>
            <a:srgbClr val="E2F3F9"/>
          </a:solidFill>
        </p:spPr>
        <p:txBody>
          <a:bodyPr wrap="square" lIns="91436" tIns="91436" rIns="91436" bIns="91436" anchor="ctr" anchorCtr="0">
            <a:spAutoFit/>
          </a:bodyPr>
          <a:lstStyle>
            <a:lvl1pPr marL="0" indent="0" algn="ctr">
              <a:buNone/>
              <a:defRPr sz="771" b="1" u="sng" baseline="0">
                <a:solidFill>
                  <a:schemeClr val="accent5">
                    <a:lumMod val="50000"/>
                  </a:schemeClr>
                </a:solidFill>
                <a:latin typeface="Arial"/>
                <a:cs typeface="Arial"/>
              </a:defRPr>
            </a:lvl1pPr>
          </a:lstStyle>
          <a:p>
            <a:pPr lvl="0"/>
            <a:r>
              <a:rPr lang="en-US" dirty="0"/>
              <a:t>(click to add) REFERENCES</a:t>
            </a:r>
          </a:p>
        </p:txBody>
      </p:sp>
      <p:sp>
        <p:nvSpPr>
          <p:cNvPr id="28" name="Text Placeholder 3"/>
          <p:cNvSpPr>
            <a:spLocks noGrp="1"/>
          </p:cNvSpPr>
          <p:nvPr>
            <p:ph type="body" sz="quarter" idx="28" hasCustomPrompt="1"/>
          </p:nvPr>
        </p:nvSpPr>
        <p:spPr>
          <a:xfrm>
            <a:off x="9140428" y="3127377"/>
            <a:ext cx="2792236" cy="542370"/>
          </a:xfrm>
          <a:prstGeom prst="rect">
            <a:avLst/>
          </a:prstGeom>
        </p:spPr>
        <p:txBody>
          <a:bodyPr wrap="square" lIns="228589" tIns="228589" rIns="228589" bIns="228589">
            <a:spAutoFit/>
          </a:bodyPr>
          <a:lstStyle>
            <a:lvl1pPr marL="0" indent="0">
              <a:buNone/>
              <a:defRPr sz="583">
                <a:latin typeface="Arial"/>
                <a:cs typeface="Arial"/>
              </a:defRPr>
            </a:lvl1pPr>
            <a:lvl2pPr marL="309484" indent="-119032">
              <a:defRPr sz="521">
                <a:latin typeface="Trebuchet MS" pitchFamily="34" charset="0"/>
              </a:defRPr>
            </a:lvl2pPr>
            <a:lvl3pPr marL="428518" indent="-119032">
              <a:defRPr sz="521">
                <a:latin typeface="Trebuchet MS" pitchFamily="34" charset="0"/>
              </a:defRPr>
            </a:lvl3pPr>
            <a:lvl4pPr marL="559453" indent="-130936">
              <a:defRPr sz="521">
                <a:latin typeface="Trebuchet MS" pitchFamily="34" charset="0"/>
              </a:defRPr>
            </a:lvl4pPr>
            <a:lvl5pPr marL="654680" indent="-95226">
              <a:defRPr sz="521">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9140428" y="5280729"/>
            <a:ext cx="2790839" cy="291418"/>
          </a:xfrm>
          <a:prstGeom prst="rect">
            <a:avLst/>
          </a:prstGeom>
          <a:solidFill>
            <a:srgbClr val="E2F3F9"/>
          </a:solidFill>
        </p:spPr>
        <p:txBody>
          <a:bodyPr wrap="square" lIns="91436" tIns="91436" rIns="91436" bIns="91436" anchor="ctr" anchorCtr="0">
            <a:spAutoFit/>
          </a:bodyPr>
          <a:lstStyle>
            <a:lvl1pPr marL="0" indent="0" algn="ctr">
              <a:buNone/>
              <a:defRPr sz="771" b="1" u="sng" baseline="0">
                <a:solidFill>
                  <a:schemeClr val="accent5">
                    <a:lumMod val="50000"/>
                  </a:schemeClr>
                </a:solidFill>
                <a:latin typeface="Arial"/>
                <a:cs typeface="Arial"/>
              </a:defRPr>
            </a:lvl1pPr>
          </a:lstStyle>
          <a:p>
            <a:pPr lvl="0"/>
            <a:r>
              <a:rPr lang="en-US" dirty="0"/>
              <a:t>(click to add)  ACKNOWLEDGEMENTS</a:t>
            </a:r>
          </a:p>
        </p:txBody>
      </p:sp>
      <p:sp>
        <p:nvSpPr>
          <p:cNvPr id="30" name="Text Placeholder 3"/>
          <p:cNvSpPr>
            <a:spLocks noGrp="1"/>
          </p:cNvSpPr>
          <p:nvPr>
            <p:ph type="body" sz="quarter" idx="30" hasCustomPrompt="1"/>
          </p:nvPr>
        </p:nvSpPr>
        <p:spPr>
          <a:xfrm>
            <a:off x="9140428" y="5507663"/>
            <a:ext cx="2792236" cy="542370"/>
          </a:xfrm>
          <a:prstGeom prst="rect">
            <a:avLst/>
          </a:prstGeom>
        </p:spPr>
        <p:txBody>
          <a:bodyPr wrap="square" lIns="228589" tIns="228589" rIns="228589" bIns="228589">
            <a:spAutoFit/>
          </a:bodyPr>
          <a:lstStyle>
            <a:lvl1pPr marL="0" indent="0">
              <a:buNone/>
              <a:defRPr sz="583">
                <a:latin typeface="Arial"/>
                <a:cs typeface="Arial"/>
              </a:defRPr>
            </a:lvl1pPr>
            <a:lvl2pPr marL="309484" indent="-119032">
              <a:defRPr sz="521">
                <a:latin typeface="Trebuchet MS" pitchFamily="34" charset="0"/>
              </a:defRPr>
            </a:lvl2pPr>
            <a:lvl3pPr marL="428518" indent="-119032">
              <a:defRPr sz="521">
                <a:latin typeface="Trebuchet MS" pitchFamily="34" charset="0"/>
              </a:defRPr>
            </a:lvl3pPr>
            <a:lvl4pPr marL="559453" indent="-130936">
              <a:defRPr sz="521">
                <a:latin typeface="Trebuchet MS" pitchFamily="34" charset="0"/>
              </a:defRPr>
            </a:lvl4pPr>
            <a:lvl5pPr marL="654680" indent="-95226">
              <a:defRPr sz="521">
                <a:latin typeface="Trebuchet MS" pitchFamily="34" charset="0"/>
              </a:defRPr>
            </a:lvl5pPr>
          </a:lstStyle>
          <a:p>
            <a:pPr lvl="0"/>
            <a:r>
              <a:rPr lang="en-US" dirty="0"/>
              <a:t>Enter your text here</a:t>
            </a:r>
          </a:p>
        </p:txBody>
      </p:sp>
      <p:sp>
        <p:nvSpPr>
          <p:cNvPr id="31" name="Text Placeholder 76"/>
          <p:cNvSpPr>
            <a:spLocks noGrp="1"/>
          </p:cNvSpPr>
          <p:nvPr>
            <p:ph type="body" sz="quarter" idx="150" hasCustomPrompt="1"/>
          </p:nvPr>
        </p:nvSpPr>
        <p:spPr>
          <a:xfrm>
            <a:off x="3329784" y="704989"/>
            <a:ext cx="8750363" cy="266700"/>
          </a:xfrm>
          <a:prstGeom prst="rect">
            <a:avLst/>
          </a:prstGeom>
        </p:spPr>
        <p:txBody>
          <a:bodyPr>
            <a:normAutofit/>
          </a:bodyPr>
          <a:lstStyle>
            <a:lvl1pPr marL="0" indent="0" algn="l">
              <a:buFontTx/>
              <a:buNone/>
              <a:defRPr sz="1250">
                <a:solidFill>
                  <a:schemeClr val="bg1"/>
                </a:solidFill>
                <a:latin typeface="Arial"/>
                <a:cs typeface="Arial"/>
              </a:defRPr>
            </a:lvl1pPr>
            <a:lvl2pPr>
              <a:buFontTx/>
              <a:buNone/>
              <a:defRPr sz="1500"/>
            </a:lvl2pPr>
            <a:lvl3pPr>
              <a:buFontTx/>
              <a:buNone/>
              <a:defRPr sz="1500"/>
            </a:lvl3pPr>
            <a:lvl4pPr>
              <a:buFontTx/>
              <a:buNone/>
              <a:defRPr sz="1500"/>
            </a:lvl4pPr>
            <a:lvl5pPr>
              <a:buFontTx/>
              <a:buNone/>
              <a:defRPr sz="1500"/>
            </a:lvl5pPr>
          </a:lstStyle>
          <a:p>
            <a:pPr lvl="0"/>
            <a:r>
              <a:rPr lang="en-US" dirty="0"/>
              <a:t>Click here to add affiliations</a:t>
            </a:r>
          </a:p>
        </p:txBody>
      </p:sp>
      <p:sp>
        <p:nvSpPr>
          <p:cNvPr id="32" name="Text Placeholder 76"/>
          <p:cNvSpPr>
            <a:spLocks noGrp="1"/>
          </p:cNvSpPr>
          <p:nvPr>
            <p:ph type="body" sz="quarter" idx="151" hasCustomPrompt="1"/>
          </p:nvPr>
        </p:nvSpPr>
        <p:spPr>
          <a:xfrm>
            <a:off x="3329784" y="438289"/>
            <a:ext cx="8750363" cy="266700"/>
          </a:xfrm>
          <a:prstGeom prst="rect">
            <a:avLst/>
          </a:prstGeom>
        </p:spPr>
        <p:txBody>
          <a:bodyPr anchor="ctr" anchorCtr="0">
            <a:normAutofit/>
          </a:bodyPr>
          <a:lstStyle>
            <a:lvl1pPr marL="0" indent="0" algn="l">
              <a:buFontTx/>
              <a:buNone/>
              <a:defRPr sz="1500">
                <a:solidFill>
                  <a:schemeClr val="bg1"/>
                </a:solidFill>
                <a:latin typeface="Arial"/>
                <a:cs typeface="Arial"/>
              </a:defRPr>
            </a:lvl1pPr>
            <a:lvl2pPr>
              <a:buFontTx/>
              <a:buNone/>
              <a:defRPr sz="1500"/>
            </a:lvl2pPr>
            <a:lvl3pPr>
              <a:buFontTx/>
              <a:buNone/>
              <a:defRPr sz="1500"/>
            </a:lvl3pPr>
            <a:lvl4pPr>
              <a:buFontTx/>
              <a:buNone/>
              <a:defRPr sz="1500"/>
            </a:lvl4pPr>
            <a:lvl5pPr>
              <a:buFontTx/>
              <a:buNone/>
              <a:defRPr sz="1500"/>
            </a:lvl5pPr>
          </a:lstStyle>
          <a:p>
            <a:pPr lvl="0"/>
            <a:r>
              <a:rPr lang="en-US" dirty="0"/>
              <a:t>Click here to add authors</a:t>
            </a:r>
          </a:p>
        </p:txBody>
      </p:sp>
      <p:sp>
        <p:nvSpPr>
          <p:cNvPr id="33" name="Text Placeholder 76"/>
          <p:cNvSpPr>
            <a:spLocks noGrp="1"/>
          </p:cNvSpPr>
          <p:nvPr>
            <p:ph type="body" sz="quarter" idx="153" hasCustomPrompt="1"/>
          </p:nvPr>
        </p:nvSpPr>
        <p:spPr>
          <a:xfrm>
            <a:off x="3329784" y="97046"/>
            <a:ext cx="8750363" cy="341244"/>
          </a:xfrm>
          <a:prstGeom prst="rect">
            <a:avLst/>
          </a:prstGeom>
        </p:spPr>
        <p:txBody>
          <a:bodyPr anchor="ctr" anchorCtr="0">
            <a:normAutofit/>
          </a:bodyPr>
          <a:lstStyle>
            <a:lvl1pPr marL="0" indent="0" algn="l">
              <a:buFontTx/>
              <a:buNone/>
              <a:defRPr sz="2000">
                <a:solidFill>
                  <a:schemeClr val="bg1"/>
                </a:solidFill>
                <a:latin typeface="Arial"/>
                <a:cs typeface="Arial"/>
              </a:defRPr>
            </a:lvl1pPr>
            <a:lvl2pPr>
              <a:buFontTx/>
              <a:buNone/>
              <a:defRPr sz="1500"/>
            </a:lvl2pPr>
            <a:lvl3pPr>
              <a:buFontTx/>
              <a:buNone/>
              <a:defRPr sz="1500"/>
            </a:lvl3pPr>
            <a:lvl4pPr>
              <a:buFontTx/>
              <a:buNone/>
              <a:defRPr sz="1500"/>
            </a:lvl4pPr>
            <a:lvl5pPr>
              <a:buFontTx/>
              <a:buNone/>
              <a:defRPr sz="1500"/>
            </a:lvl5pPr>
          </a:lstStyle>
          <a:p>
            <a:pPr lvl="0"/>
            <a:r>
              <a:rPr lang="en-US" dirty="0"/>
              <a:t>Click here to add title</a:t>
            </a:r>
          </a:p>
        </p:txBody>
      </p:sp>
    </p:spTree>
    <p:extLst>
      <p:ext uri="{BB962C8B-B14F-4D97-AF65-F5344CB8AC3E}">
        <p14:creationId xmlns:p14="http://schemas.microsoft.com/office/powerpoint/2010/main" val="1403565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12" name="Text Placeholder 4"/>
          <p:cNvSpPr>
            <a:spLocks noGrp="1"/>
          </p:cNvSpPr>
          <p:nvPr>
            <p:ph type="body" sz="quarter" idx="21" hasCustomPrompt="1"/>
          </p:nvPr>
        </p:nvSpPr>
        <p:spPr bwMode="gray">
          <a:xfrm>
            <a:off x="609601" y="1026225"/>
            <a:ext cx="10970381" cy="276999"/>
          </a:xfrm>
          <a:prstGeom prst="rect">
            <a:avLst/>
          </a:prstGeom>
        </p:spPr>
        <p:txBody>
          <a:bodyPr lIns="0" tIns="0" rIns="0" bIns="0">
            <a:spAutoFit/>
          </a:bodyPr>
          <a:lstStyle>
            <a:lvl1pPr marL="0" indent="0">
              <a:spcBef>
                <a:spcPts val="0"/>
              </a:spcBef>
              <a:buNone/>
              <a:defRPr sz="2000" baseline="0">
                <a:solidFill>
                  <a:schemeClr val="accent3"/>
                </a:solidFill>
              </a:defRPr>
            </a:lvl1pPr>
          </a:lstStyle>
          <a:p>
            <a:pPr lvl="0"/>
            <a:r>
              <a:rPr lang="en-US" dirty="0"/>
              <a:t>Slide Subtitle – Arial 14pt Regular, Use Title Case</a:t>
            </a:r>
          </a:p>
        </p:txBody>
      </p:sp>
      <p:sp>
        <p:nvSpPr>
          <p:cNvPr id="17" name="Text Placeholder 4"/>
          <p:cNvSpPr>
            <a:spLocks noGrp="1"/>
          </p:cNvSpPr>
          <p:nvPr>
            <p:ph type="body" sz="quarter" idx="22" hasCustomPrompt="1"/>
          </p:nvPr>
        </p:nvSpPr>
        <p:spPr bwMode="gray">
          <a:xfrm>
            <a:off x="609601" y="65641"/>
            <a:ext cx="5573485" cy="180049"/>
          </a:xfrm>
          <a:prstGeom prst="rect">
            <a:avLst/>
          </a:prstGeom>
        </p:spPr>
        <p:txBody>
          <a:bodyPr lIns="0" tIns="0" rIns="0" bIns="0">
            <a:spAutoFit/>
          </a:bodyPr>
          <a:lstStyle>
            <a:lvl1pPr marL="0" indent="0">
              <a:spcBef>
                <a:spcPts val="0"/>
              </a:spcBef>
              <a:buNone/>
              <a:defRPr sz="1300" baseline="0">
                <a:solidFill>
                  <a:schemeClr val="bg1"/>
                </a:solidFill>
              </a:defRPr>
            </a:lvl1pPr>
          </a:lstStyle>
          <a:p>
            <a:pPr lvl="0"/>
            <a:r>
              <a:rPr lang="en-US" dirty="0"/>
              <a:t>Top Kicker – Arial 9pt Regular, Use Title Case</a:t>
            </a:r>
          </a:p>
        </p:txBody>
      </p:sp>
      <p:sp>
        <p:nvSpPr>
          <p:cNvPr id="23" name="Text Placeholder 4"/>
          <p:cNvSpPr>
            <a:spLocks noGrp="1"/>
          </p:cNvSpPr>
          <p:nvPr>
            <p:ph type="body" sz="quarter" idx="25" hasCustomPrompt="1"/>
          </p:nvPr>
        </p:nvSpPr>
        <p:spPr bwMode="gray">
          <a:xfrm>
            <a:off x="609601" y="489763"/>
            <a:ext cx="10970381" cy="360099"/>
          </a:xfrm>
          <a:prstGeom prst="rect">
            <a:avLst/>
          </a:prstGeom>
        </p:spPr>
        <p:txBody>
          <a:bodyPr lIns="0" tIns="0" rIns="0" bIns="0" anchor="b" anchorCtr="0">
            <a:spAutoFit/>
          </a:bodyPr>
          <a:lstStyle>
            <a:lvl1pPr marL="0" indent="0">
              <a:spcBef>
                <a:spcPts val="0"/>
              </a:spcBef>
              <a:buNone/>
              <a:defRPr sz="2600" b="1" baseline="0">
                <a:solidFill>
                  <a:schemeClr val="bg1"/>
                </a:solidFill>
              </a:defRPr>
            </a:lvl1pPr>
          </a:lstStyle>
          <a:p>
            <a:pPr lvl="0"/>
            <a:r>
              <a:rPr lang="en-US" dirty="0"/>
              <a:t>Slide Title – Arial 18pt Bold, Use Title Case</a:t>
            </a:r>
          </a:p>
        </p:txBody>
      </p:sp>
    </p:spTree>
    <p:extLst>
      <p:ext uri="{BB962C8B-B14F-4D97-AF65-F5344CB8AC3E}">
        <p14:creationId xmlns:p14="http://schemas.microsoft.com/office/powerpoint/2010/main" val="414393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8E192-A89B-104D-BC26-8596B066D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4F586-63D2-524C-8EA3-55709BE8C6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161E97-2638-FA46-B068-E0C89175536A}"/>
              </a:ext>
            </a:extLst>
          </p:cNvPr>
          <p:cNvSpPr>
            <a:spLocks noGrp="1"/>
          </p:cNvSpPr>
          <p:nvPr>
            <p:ph type="dt" sz="half" idx="10"/>
          </p:nvPr>
        </p:nvSpPr>
        <p:spPr/>
        <p:txBody>
          <a:bodyPr/>
          <a:lstStyle/>
          <a:p>
            <a:fld id="{61D5E8F6-1D1C-2945-A15D-43F98CD80DEE}" type="datetimeFigureOut">
              <a:rPr lang="en-US" smtClean="0"/>
              <a:t>4/28/2021</a:t>
            </a:fld>
            <a:endParaRPr lang="en-US"/>
          </a:p>
        </p:txBody>
      </p:sp>
      <p:sp>
        <p:nvSpPr>
          <p:cNvPr id="5" name="Footer Placeholder 4">
            <a:extLst>
              <a:ext uri="{FF2B5EF4-FFF2-40B4-BE49-F238E27FC236}">
                <a16:creationId xmlns:a16="http://schemas.microsoft.com/office/drawing/2014/main" id="{14C15BBE-D55C-3640-BD10-3ABB328F9C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B3838-7767-544C-8017-4BB00EBAE12E}"/>
              </a:ext>
            </a:extLst>
          </p:cNvPr>
          <p:cNvSpPr>
            <a:spLocks noGrp="1"/>
          </p:cNvSpPr>
          <p:nvPr>
            <p:ph type="sldNum" sz="quarter" idx="12"/>
          </p:nvPr>
        </p:nvSpPr>
        <p:spPr/>
        <p:txBody>
          <a:bodyPr/>
          <a:lstStyle/>
          <a:p>
            <a:fld id="{DF4B7694-F563-4B44-BAFE-4BA29C3A9007}" type="slidenum">
              <a:rPr lang="en-US" smtClean="0"/>
              <a:t>‹#›</a:t>
            </a:fld>
            <a:endParaRPr lang="en-US"/>
          </a:p>
        </p:txBody>
      </p:sp>
    </p:spTree>
    <p:extLst>
      <p:ext uri="{BB962C8B-B14F-4D97-AF65-F5344CB8AC3E}">
        <p14:creationId xmlns:p14="http://schemas.microsoft.com/office/powerpoint/2010/main" val="4263778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AE9F2-79A5-504A-AF9F-59B2CA653F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3C4174-B2E8-B24D-81E6-FB30001930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FA9D9F-B8D1-3A4C-AF79-64C1FA7A4C2C}"/>
              </a:ext>
            </a:extLst>
          </p:cNvPr>
          <p:cNvSpPr>
            <a:spLocks noGrp="1"/>
          </p:cNvSpPr>
          <p:nvPr>
            <p:ph type="dt" sz="half" idx="10"/>
          </p:nvPr>
        </p:nvSpPr>
        <p:spPr/>
        <p:txBody>
          <a:bodyPr/>
          <a:lstStyle/>
          <a:p>
            <a:fld id="{61D5E8F6-1D1C-2945-A15D-43F98CD80DEE}" type="datetimeFigureOut">
              <a:rPr lang="en-US" smtClean="0"/>
              <a:t>4/28/2021</a:t>
            </a:fld>
            <a:endParaRPr lang="en-US"/>
          </a:p>
        </p:txBody>
      </p:sp>
      <p:sp>
        <p:nvSpPr>
          <p:cNvPr id="5" name="Footer Placeholder 4">
            <a:extLst>
              <a:ext uri="{FF2B5EF4-FFF2-40B4-BE49-F238E27FC236}">
                <a16:creationId xmlns:a16="http://schemas.microsoft.com/office/drawing/2014/main" id="{061727B5-36EB-E049-B90F-CB87D71EED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93136-4FB6-DD4C-A292-538B8E05BEFC}"/>
              </a:ext>
            </a:extLst>
          </p:cNvPr>
          <p:cNvSpPr>
            <a:spLocks noGrp="1"/>
          </p:cNvSpPr>
          <p:nvPr>
            <p:ph type="sldNum" sz="quarter" idx="12"/>
          </p:nvPr>
        </p:nvSpPr>
        <p:spPr/>
        <p:txBody>
          <a:bodyPr/>
          <a:lstStyle/>
          <a:p>
            <a:fld id="{DF4B7694-F563-4B44-BAFE-4BA29C3A9007}" type="slidenum">
              <a:rPr lang="en-US" smtClean="0"/>
              <a:t>‹#›</a:t>
            </a:fld>
            <a:endParaRPr lang="en-US"/>
          </a:p>
        </p:txBody>
      </p:sp>
    </p:spTree>
    <p:extLst>
      <p:ext uri="{BB962C8B-B14F-4D97-AF65-F5344CB8AC3E}">
        <p14:creationId xmlns:p14="http://schemas.microsoft.com/office/powerpoint/2010/main" val="663244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779C2-A191-C743-81E8-B89B65647D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559DDF-8AE2-894B-84A5-18AF144C93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5E05EB-6A1F-CE44-BD0D-2C843F162E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186E84-A676-2841-BED4-CBED03A9EC93}"/>
              </a:ext>
            </a:extLst>
          </p:cNvPr>
          <p:cNvSpPr>
            <a:spLocks noGrp="1"/>
          </p:cNvSpPr>
          <p:nvPr>
            <p:ph type="dt" sz="half" idx="10"/>
          </p:nvPr>
        </p:nvSpPr>
        <p:spPr/>
        <p:txBody>
          <a:bodyPr/>
          <a:lstStyle/>
          <a:p>
            <a:fld id="{61D5E8F6-1D1C-2945-A15D-43F98CD80DEE}" type="datetimeFigureOut">
              <a:rPr lang="en-US" smtClean="0"/>
              <a:t>4/28/2021</a:t>
            </a:fld>
            <a:endParaRPr lang="en-US"/>
          </a:p>
        </p:txBody>
      </p:sp>
      <p:sp>
        <p:nvSpPr>
          <p:cNvPr id="6" name="Footer Placeholder 5">
            <a:extLst>
              <a:ext uri="{FF2B5EF4-FFF2-40B4-BE49-F238E27FC236}">
                <a16:creationId xmlns:a16="http://schemas.microsoft.com/office/drawing/2014/main" id="{0A2EAFF3-6C67-A64D-80F7-D0F503E68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7422BD-D002-EF44-8A39-9CC1E7866054}"/>
              </a:ext>
            </a:extLst>
          </p:cNvPr>
          <p:cNvSpPr>
            <a:spLocks noGrp="1"/>
          </p:cNvSpPr>
          <p:nvPr>
            <p:ph type="sldNum" sz="quarter" idx="12"/>
          </p:nvPr>
        </p:nvSpPr>
        <p:spPr/>
        <p:txBody>
          <a:bodyPr/>
          <a:lstStyle/>
          <a:p>
            <a:fld id="{DF4B7694-F563-4B44-BAFE-4BA29C3A9007}" type="slidenum">
              <a:rPr lang="en-US" smtClean="0"/>
              <a:t>‹#›</a:t>
            </a:fld>
            <a:endParaRPr lang="en-US"/>
          </a:p>
        </p:txBody>
      </p:sp>
    </p:spTree>
    <p:extLst>
      <p:ext uri="{BB962C8B-B14F-4D97-AF65-F5344CB8AC3E}">
        <p14:creationId xmlns:p14="http://schemas.microsoft.com/office/powerpoint/2010/main" val="1173523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7CFE4-1456-6743-BEB3-565B5F0EFC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D1BC95-C3DA-6740-AC0C-3EBFD6E1F2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184C6-087F-CC40-99AC-659F873CAF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F34610-8A18-2F4A-9FE7-52A668297B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C6F5DE-4FE5-6F42-B070-ACD488E201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936CAC-FD8C-B34A-9A0B-A0DA2B3F0AC1}"/>
              </a:ext>
            </a:extLst>
          </p:cNvPr>
          <p:cNvSpPr>
            <a:spLocks noGrp="1"/>
          </p:cNvSpPr>
          <p:nvPr>
            <p:ph type="dt" sz="half" idx="10"/>
          </p:nvPr>
        </p:nvSpPr>
        <p:spPr/>
        <p:txBody>
          <a:bodyPr/>
          <a:lstStyle/>
          <a:p>
            <a:fld id="{61D5E8F6-1D1C-2945-A15D-43F98CD80DEE}" type="datetimeFigureOut">
              <a:rPr lang="en-US" smtClean="0"/>
              <a:t>4/28/2021</a:t>
            </a:fld>
            <a:endParaRPr lang="en-US"/>
          </a:p>
        </p:txBody>
      </p:sp>
      <p:sp>
        <p:nvSpPr>
          <p:cNvPr id="8" name="Footer Placeholder 7">
            <a:extLst>
              <a:ext uri="{FF2B5EF4-FFF2-40B4-BE49-F238E27FC236}">
                <a16:creationId xmlns:a16="http://schemas.microsoft.com/office/drawing/2014/main" id="{6E86EA46-8203-354A-AA0C-B7C5C69FC6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A2E598-3E06-A843-964E-89E969558BE2}"/>
              </a:ext>
            </a:extLst>
          </p:cNvPr>
          <p:cNvSpPr>
            <a:spLocks noGrp="1"/>
          </p:cNvSpPr>
          <p:nvPr>
            <p:ph type="sldNum" sz="quarter" idx="12"/>
          </p:nvPr>
        </p:nvSpPr>
        <p:spPr/>
        <p:txBody>
          <a:bodyPr/>
          <a:lstStyle/>
          <a:p>
            <a:fld id="{DF4B7694-F563-4B44-BAFE-4BA29C3A9007}" type="slidenum">
              <a:rPr lang="en-US" smtClean="0"/>
              <a:t>‹#›</a:t>
            </a:fld>
            <a:endParaRPr lang="en-US"/>
          </a:p>
        </p:txBody>
      </p:sp>
    </p:spTree>
    <p:extLst>
      <p:ext uri="{BB962C8B-B14F-4D97-AF65-F5344CB8AC3E}">
        <p14:creationId xmlns:p14="http://schemas.microsoft.com/office/powerpoint/2010/main" val="715620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47E78-FD97-AB41-81C9-60F87CB16D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7F0599-E521-DB43-8F4D-C57288C061F3}"/>
              </a:ext>
            </a:extLst>
          </p:cNvPr>
          <p:cNvSpPr>
            <a:spLocks noGrp="1"/>
          </p:cNvSpPr>
          <p:nvPr>
            <p:ph type="dt" sz="half" idx="10"/>
          </p:nvPr>
        </p:nvSpPr>
        <p:spPr/>
        <p:txBody>
          <a:bodyPr/>
          <a:lstStyle/>
          <a:p>
            <a:fld id="{61D5E8F6-1D1C-2945-A15D-43F98CD80DEE}" type="datetimeFigureOut">
              <a:rPr lang="en-US" smtClean="0"/>
              <a:t>4/28/2021</a:t>
            </a:fld>
            <a:endParaRPr lang="en-US"/>
          </a:p>
        </p:txBody>
      </p:sp>
      <p:sp>
        <p:nvSpPr>
          <p:cNvPr id="4" name="Footer Placeholder 3">
            <a:extLst>
              <a:ext uri="{FF2B5EF4-FFF2-40B4-BE49-F238E27FC236}">
                <a16:creationId xmlns:a16="http://schemas.microsoft.com/office/drawing/2014/main" id="{04128C28-7AE6-8E4F-A09E-47EC391580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BEFDBA-A72A-DA47-B86C-501CC9E82056}"/>
              </a:ext>
            </a:extLst>
          </p:cNvPr>
          <p:cNvSpPr>
            <a:spLocks noGrp="1"/>
          </p:cNvSpPr>
          <p:nvPr>
            <p:ph type="sldNum" sz="quarter" idx="12"/>
          </p:nvPr>
        </p:nvSpPr>
        <p:spPr/>
        <p:txBody>
          <a:bodyPr/>
          <a:lstStyle/>
          <a:p>
            <a:fld id="{DF4B7694-F563-4B44-BAFE-4BA29C3A9007}" type="slidenum">
              <a:rPr lang="en-US" smtClean="0"/>
              <a:t>‹#›</a:t>
            </a:fld>
            <a:endParaRPr lang="en-US"/>
          </a:p>
        </p:txBody>
      </p:sp>
    </p:spTree>
    <p:extLst>
      <p:ext uri="{BB962C8B-B14F-4D97-AF65-F5344CB8AC3E}">
        <p14:creationId xmlns:p14="http://schemas.microsoft.com/office/powerpoint/2010/main" val="1923068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40E270-6AF8-B941-BE28-9E2F346898CC}"/>
              </a:ext>
            </a:extLst>
          </p:cNvPr>
          <p:cNvSpPr>
            <a:spLocks noGrp="1"/>
          </p:cNvSpPr>
          <p:nvPr>
            <p:ph type="dt" sz="half" idx="10"/>
          </p:nvPr>
        </p:nvSpPr>
        <p:spPr/>
        <p:txBody>
          <a:bodyPr/>
          <a:lstStyle/>
          <a:p>
            <a:fld id="{61D5E8F6-1D1C-2945-A15D-43F98CD80DEE}" type="datetimeFigureOut">
              <a:rPr lang="en-US" smtClean="0"/>
              <a:t>4/28/2021</a:t>
            </a:fld>
            <a:endParaRPr lang="en-US"/>
          </a:p>
        </p:txBody>
      </p:sp>
      <p:sp>
        <p:nvSpPr>
          <p:cNvPr id="3" name="Footer Placeholder 2">
            <a:extLst>
              <a:ext uri="{FF2B5EF4-FFF2-40B4-BE49-F238E27FC236}">
                <a16:creationId xmlns:a16="http://schemas.microsoft.com/office/drawing/2014/main" id="{CBCACF48-B1AF-D041-9DF8-9DDAE51181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C9EDEB-03DB-6F4D-8622-DA60707CED37}"/>
              </a:ext>
            </a:extLst>
          </p:cNvPr>
          <p:cNvSpPr>
            <a:spLocks noGrp="1"/>
          </p:cNvSpPr>
          <p:nvPr>
            <p:ph type="sldNum" sz="quarter" idx="12"/>
          </p:nvPr>
        </p:nvSpPr>
        <p:spPr/>
        <p:txBody>
          <a:bodyPr/>
          <a:lstStyle/>
          <a:p>
            <a:fld id="{DF4B7694-F563-4B44-BAFE-4BA29C3A9007}" type="slidenum">
              <a:rPr lang="en-US" smtClean="0"/>
              <a:t>‹#›</a:t>
            </a:fld>
            <a:endParaRPr lang="en-US"/>
          </a:p>
        </p:txBody>
      </p:sp>
    </p:spTree>
    <p:extLst>
      <p:ext uri="{BB962C8B-B14F-4D97-AF65-F5344CB8AC3E}">
        <p14:creationId xmlns:p14="http://schemas.microsoft.com/office/powerpoint/2010/main" val="2160441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2EA13-7F91-4A49-AD4F-09BA27A218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9A5414-27A9-154A-BD83-3763F9A788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D863E-815A-AB4A-A06D-6CBCA02EB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06125D-6CDF-A545-AC93-DAB53273D77A}"/>
              </a:ext>
            </a:extLst>
          </p:cNvPr>
          <p:cNvSpPr>
            <a:spLocks noGrp="1"/>
          </p:cNvSpPr>
          <p:nvPr>
            <p:ph type="dt" sz="half" idx="10"/>
          </p:nvPr>
        </p:nvSpPr>
        <p:spPr/>
        <p:txBody>
          <a:bodyPr/>
          <a:lstStyle/>
          <a:p>
            <a:fld id="{61D5E8F6-1D1C-2945-A15D-43F98CD80DEE}" type="datetimeFigureOut">
              <a:rPr lang="en-US" smtClean="0"/>
              <a:t>4/28/2021</a:t>
            </a:fld>
            <a:endParaRPr lang="en-US"/>
          </a:p>
        </p:txBody>
      </p:sp>
      <p:sp>
        <p:nvSpPr>
          <p:cNvPr id="6" name="Footer Placeholder 5">
            <a:extLst>
              <a:ext uri="{FF2B5EF4-FFF2-40B4-BE49-F238E27FC236}">
                <a16:creationId xmlns:a16="http://schemas.microsoft.com/office/drawing/2014/main" id="{C12E6750-7169-3D48-AC87-64FB71563A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E8E9CC-AD11-C74B-8B77-55C184A529FD}"/>
              </a:ext>
            </a:extLst>
          </p:cNvPr>
          <p:cNvSpPr>
            <a:spLocks noGrp="1"/>
          </p:cNvSpPr>
          <p:nvPr>
            <p:ph type="sldNum" sz="quarter" idx="12"/>
          </p:nvPr>
        </p:nvSpPr>
        <p:spPr/>
        <p:txBody>
          <a:bodyPr/>
          <a:lstStyle/>
          <a:p>
            <a:fld id="{DF4B7694-F563-4B44-BAFE-4BA29C3A9007}" type="slidenum">
              <a:rPr lang="en-US" smtClean="0"/>
              <a:t>‹#›</a:t>
            </a:fld>
            <a:endParaRPr lang="en-US"/>
          </a:p>
        </p:txBody>
      </p:sp>
    </p:spTree>
    <p:extLst>
      <p:ext uri="{BB962C8B-B14F-4D97-AF65-F5344CB8AC3E}">
        <p14:creationId xmlns:p14="http://schemas.microsoft.com/office/powerpoint/2010/main" val="3001177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455D-F220-BF4F-B5C3-282D2E48B2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CD0C6B-91CA-3D4C-8935-1133AA593B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441B86-D10D-F646-96CA-79CDA5CD6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781B70-A5D6-6640-BA32-4134746792BD}"/>
              </a:ext>
            </a:extLst>
          </p:cNvPr>
          <p:cNvSpPr>
            <a:spLocks noGrp="1"/>
          </p:cNvSpPr>
          <p:nvPr>
            <p:ph type="dt" sz="half" idx="10"/>
          </p:nvPr>
        </p:nvSpPr>
        <p:spPr/>
        <p:txBody>
          <a:bodyPr/>
          <a:lstStyle/>
          <a:p>
            <a:fld id="{61D5E8F6-1D1C-2945-A15D-43F98CD80DEE}" type="datetimeFigureOut">
              <a:rPr lang="en-US" smtClean="0"/>
              <a:t>4/28/2021</a:t>
            </a:fld>
            <a:endParaRPr lang="en-US"/>
          </a:p>
        </p:txBody>
      </p:sp>
      <p:sp>
        <p:nvSpPr>
          <p:cNvPr id="6" name="Footer Placeholder 5">
            <a:extLst>
              <a:ext uri="{FF2B5EF4-FFF2-40B4-BE49-F238E27FC236}">
                <a16:creationId xmlns:a16="http://schemas.microsoft.com/office/drawing/2014/main" id="{4DB1B269-F469-BA49-9DE6-CB59FFF852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E45563-58B9-5B41-96B6-1AC340739673}"/>
              </a:ext>
            </a:extLst>
          </p:cNvPr>
          <p:cNvSpPr>
            <a:spLocks noGrp="1"/>
          </p:cNvSpPr>
          <p:nvPr>
            <p:ph type="sldNum" sz="quarter" idx="12"/>
          </p:nvPr>
        </p:nvSpPr>
        <p:spPr/>
        <p:txBody>
          <a:bodyPr/>
          <a:lstStyle/>
          <a:p>
            <a:fld id="{DF4B7694-F563-4B44-BAFE-4BA29C3A9007}" type="slidenum">
              <a:rPr lang="en-US" smtClean="0"/>
              <a:t>‹#›</a:t>
            </a:fld>
            <a:endParaRPr lang="en-US"/>
          </a:p>
        </p:txBody>
      </p:sp>
    </p:spTree>
    <p:extLst>
      <p:ext uri="{BB962C8B-B14F-4D97-AF65-F5344CB8AC3E}">
        <p14:creationId xmlns:p14="http://schemas.microsoft.com/office/powerpoint/2010/main" val="494505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9E5CFB-442A-D741-8EBE-697C3AF826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37AE10-0660-B545-B6E2-96676E6348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464EFE-6C7D-3441-8BFD-7487AB6E7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5E8F6-1D1C-2945-A15D-43F98CD80DEE}" type="datetimeFigureOut">
              <a:rPr lang="en-US" smtClean="0"/>
              <a:t>4/28/2021</a:t>
            </a:fld>
            <a:endParaRPr lang="en-US"/>
          </a:p>
        </p:txBody>
      </p:sp>
      <p:sp>
        <p:nvSpPr>
          <p:cNvPr id="5" name="Footer Placeholder 4">
            <a:extLst>
              <a:ext uri="{FF2B5EF4-FFF2-40B4-BE49-F238E27FC236}">
                <a16:creationId xmlns:a16="http://schemas.microsoft.com/office/drawing/2014/main" id="{BD213320-A495-3F4C-B832-685E2FB755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6D31E8-2DFD-2F4B-9961-585E437A90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4B7694-F563-4B44-BAFE-4BA29C3A9007}" type="slidenum">
              <a:rPr lang="en-US" smtClean="0"/>
              <a:t>‹#›</a:t>
            </a:fld>
            <a:endParaRPr lang="en-US"/>
          </a:p>
        </p:txBody>
      </p:sp>
    </p:spTree>
    <p:extLst>
      <p:ext uri="{BB962C8B-B14F-4D97-AF65-F5344CB8AC3E}">
        <p14:creationId xmlns:p14="http://schemas.microsoft.com/office/powerpoint/2010/main" val="740217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6B6C68A-2AAD-3045-931B-734180B62AF0}"/>
              </a:ext>
            </a:extLst>
          </p:cNvPr>
          <p:cNvSpPr txBox="1"/>
          <p:nvPr/>
        </p:nvSpPr>
        <p:spPr>
          <a:xfrm>
            <a:off x="7270750" y="467584"/>
            <a:ext cx="4492625" cy="5170646"/>
          </a:xfrm>
          <a:prstGeom prst="rect">
            <a:avLst/>
          </a:prstGeom>
          <a:noFill/>
        </p:spPr>
        <p:txBody>
          <a:bodyPr wrap="square" rtlCol="0">
            <a:spAutoFit/>
          </a:bodyPr>
          <a:lstStyle/>
          <a:p>
            <a:pPr algn="r"/>
            <a:r>
              <a:rPr lang="en-US" sz="8000" b="1" dirty="0">
                <a:solidFill>
                  <a:schemeClr val="bg1"/>
                </a:solidFill>
                <a:latin typeface="Century Gothic" panose="020B0502020202020204" pitchFamily="34" charset="0"/>
                <a:cs typeface="Bangla Sangam MN" panose="02000000000000000000" pitchFamily="2" charset="0"/>
              </a:rPr>
              <a:t>COGIC</a:t>
            </a:r>
          </a:p>
          <a:p>
            <a:pPr algn="r"/>
            <a:r>
              <a:rPr lang="en-US" sz="5000" dirty="0">
                <a:solidFill>
                  <a:schemeClr val="bg1"/>
                </a:solidFill>
                <a:latin typeface="Century Gothic" panose="020B0502020202020204" pitchFamily="34" charset="0"/>
                <a:cs typeface="Bangla Sangam MN" panose="02000000000000000000" pitchFamily="2" charset="0"/>
              </a:rPr>
              <a:t>10 YEAR</a:t>
            </a:r>
          </a:p>
          <a:p>
            <a:pPr algn="r"/>
            <a:r>
              <a:rPr lang="en-US" sz="5000" dirty="0">
                <a:solidFill>
                  <a:schemeClr val="bg1"/>
                </a:solidFill>
                <a:latin typeface="Century Gothic" panose="020B0502020202020204" pitchFamily="34" charset="0"/>
                <a:cs typeface="Bangla Sangam MN" panose="02000000000000000000" pitchFamily="2" charset="0"/>
              </a:rPr>
              <a:t>STRATEGIC</a:t>
            </a:r>
          </a:p>
          <a:p>
            <a:pPr algn="r"/>
            <a:r>
              <a:rPr lang="en-US" sz="5000" dirty="0">
                <a:solidFill>
                  <a:schemeClr val="bg1"/>
                </a:solidFill>
                <a:latin typeface="Century Gothic" panose="020B0502020202020204" pitchFamily="34" charset="0"/>
                <a:cs typeface="Bangla Sangam MN" panose="02000000000000000000" pitchFamily="2" charset="0"/>
              </a:rPr>
              <a:t>PLANNING</a:t>
            </a:r>
          </a:p>
          <a:p>
            <a:pPr algn="r"/>
            <a:r>
              <a:rPr lang="en-US" sz="5000" dirty="0">
                <a:solidFill>
                  <a:schemeClr val="bg1"/>
                </a:solidFill>
                <a:latin typeface="Century Gothic" panose="020B0502020202020204" pitchFamily="34" charset="0"/>
                <a:cs typeface="Bangla Sangam MN" panose="02000000000000000000" pitchFamily="2" charset="0"/>
              </a:rPr>
              <a:t>TOOLBOX</a:t>
            </a:r>
          </a:p>
          <a:p>
            <a:pPr algn="r"/>
            <a:r>
              <a:rPr lang="en-US" sz="5000" dirty="0">
                <a:solidFill>
                  <a:schemeClr val="bg1"/>
                </a:solidFill>
                <a:latin typeface="Century Gothic" panose="020B0502020202020204" pitchFamily="34" charset="0"/>
                <a:cs typeface="Bangla Sangam MN" panose="02000000000000000000" pitchFamily="2" charset="0"/>
              </a:rPr>
              <a:t>PROPOSAL</a:t>
            </a:r>
          </a:p>
        </p:txBody>
      </p:sp>
      <p:pic>
        <p:nvPicPr>
          <p:cNvPr id="3" name="Picture 2">
            <a:extLst>
              <a:ext uri="{FF2B5EF4-FFF2-40B4-BE49-F238E27FC236}">
                <a16:creationId xmlns:a16="http://schemas.microsoft.com/office/drawing/2014/main" id="{F1783FAC-77B5-A64B-9AAC-F6DC00362A7D}"/>
              </a:ext>
            </a:extLst>
          </p:cNvPr>
          <p:cNvPicPr>
            <a:picLocks noChangeAspect="1"/>
          </p:cNvPicPr>
          <p:nvPr/>
        </p:nvPicPr>
        <p:blipFill>
          <a:blip r:embed="rId2">
            <a:alphaModFix/>
          </a:blip>
          <a:stretch>
            <a:fillRect/>
          </a:stretch>
        </p:blipFill>
        <p:spPr>
          <a:xfrm>
            <a:off x="5371729" y="467585"/>
            <a:ext cx="2541348" cy="1686531"/>
          </a:xfrm>
          <a:prstGeom prst="rect">
            <a:avLst/>
          </a:prstGeom>
          <a:effectLst>
            <a:softEdge rad="38100"/>
          </a:effectLst>
        </p:spPr>
      </p:pic>
      <p:pic>
        <p:nvPicPr>
          <p:cNvPr id="9" name="Picture 8">
            <a:extLst>
              <a:ext uri="{FF2B5EF4-FFF2-40B4-BE49-F238E27FC236}">
                <a16:creationId xmlns:a16="http://schemas.microsoft.com/office/drawing/2014/main" id="{660E6637-6F57-DC4A-A47E-FF508A3EF0FC}"/>
              </a:ext>
            </a:extLst>
          </p:cNvPr>
          <p:cNvPicPr>
            <a:picLocks noChangeAspect="1"/>
          </p:cNvPicPr>
          <p:nvPr/>
        </p:nvPicPr>
        <p:blipFill>
          <a:blip r:embed="rId3"/>
          <a:srcRect t="406" b="406"/>
          <a:stretch/>
        </p:blipFill>
        <p:spPr>
          <a:xfrm>
            <a:off x="-31610" y="2432539"/>
            <a:ext cx="7814908" cy="4440116"/>
          </a:xfrm>
          <a:prstGeom prst="rect">
            <a:avLst/>
          </a:prstGeom>
        </p:spPr>
      </p:pic>
    </p:spTree>
    <p:extLst>
      <p:ext uri="{BB962C8B-B14F-4D97-AF65-F5344CB8AC3E}">
        <p14:creationId xmlns:p14="http://schemas.microsoft.com/office/powerpoint/2010/main" val="2561682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social media post&#10;&#10;Description automatically generated">
            <a:extLst>
              <a:ext uri="{FF2B5EF4-FFF2-40B4-BE49-F238E27FC236}">
                <a16:creationId xmlns:a16="http://schemas.microsoft.com/office/drawing/2014/main" id="{5AC198BB-8D4A-4646-BB29-4829FDEDABDB}"/>
              </a:ext>
            </a:extLst>
          </p:cNvPr>
          <p:cNvPicPr>
            <a:picLocks noChangeAspect="1"/>
          </p:cNvPicPr>
          <p:nvPr/>
        </p:nvPicPr>
        <p:blipFill>
          <a:blip r:embed="rId2"/>
          <a:stretch>
            <a:fillRect/>
          </a:stretch>
        </p:blipFill>
        <p:spPr>
          <a:xfrm>
            <a:off x="1518920" y="0"/>
            <a:ext cx="9154160" cy="6858000"/>
          </a:xfrm>
          <a:prstGeom prst="rect">
            <a:avLst/>
          </a:prstGeom>
        </p:spPr>
      </p:pic>
    </p:spTree>
    <p:extLst>
      <p:ext uri="{BB962C8B-B14F-4D97-AF65-F5344CB8AC3E}">
        <p14:creationId xmlns:p14="http://schemas.microsoft.com/office/powerpoint/2010/main" val="1397621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6B6C68A-2AAD-3045-931B-734180B62AF0}"/>
              </a:ext>
            </a:extLst>
          </p:cNvPr>
          <p:cNvSpPr txBox="1"/>
          <p:nvPr/>
        </p:nvSpPr>
        <p:spPr>
          <a:xfrm>
            <a:off x="7270750" y="467584"/>
            <a:ext cx="4492625" cy="5170646"/>
          </a:xfrm>
          <a:prstGeom prst="rect">
            <a:avLst/>
          </a:prstGeom>
          <a:noFill/>
        </p:spPr>
        <p:txBody>
          <a:bodyPr wrap="square" rtlCol="0">
            <a:spAutoFit/>
          </a:bodyPr>
          <a:lstStyle/>
          <a:p>
            <a:pPr algn="r"/>
            <a:r>
              <a:rPr lang="en-US" sz="8000" b="1" dirty="0">
                <a:solidFill>
                  <a:schemeClr val="bg1"/>
                </a:solidFill>
                <a:latin typeface="Century Gothic" panose="020B0502020202020204" pitchFamily="34" charset="0"/>
                <a:cs typeface="Bangla Sangam MN" panose="02000000000000000000" pitchFamily="2" charset="0"/>
              </a:rPr>
              <a:t>COGIC</a:t>
            </a:r>
          </a:p>
          <a:p>
            <a:pPr algn="r"/>
            <a:r>
              <a:rPr lang="en-US" sz="5000" dirty="0">
                <a:solidFill>
                  <a:schemeClr val="bg1"/>
                </a:solidFill>
                <a:latin typeface="Century Gothic" panose="020B0502020202020204" pitchFamily="34" charset="0"/>
                <a:cs typeface="Bangla Sangam MN" panose="02000000000000000000" pitchFamily="2" charset="0"/>
              </a:rPr>
              <a:t>10 YEAR</a:t>
            </a:r>
          </a:p>
          <a:p>
            <a:pPr algn="r"/>
            <a:r>
              <a:rPr lang="en-US" sz="5000" dirty="0">
                <a:solidFill>
                  <a:schemeClr val="bg1"/>
                </a:solidFill>
                <a:latin typeface="Century Gothic" panose="020B0502020202020204" pitchFamily="34" charset="0"/>
                <a:cs typeface="Bangla Sangam MN" panose="02000000000000000000" pitchFamily="2" charset="0"/>
              </a:rPr>
              <a:t>STRATEGIC</a:t>
            </a:r>
          </a:p>
          <a:p>
            <a:pPr algn="r"/>
            <a:r>
              <a:rPr lang="en-US" sz="5000" dirty="0">
                <a:solidFill>
                  <a:schemeClr val="bg1"/>
                </a:solidFill>
                <a:latin typeface="Century Gothic" panose="020B0502020202020204" pitchFamily="34" charset="0"/>
                <a:cs typeface="Bangla Sangam MN" panose="02000000000000000000" pitchFamily="2" charset="0"/>
              </a:rPr>
              <a:t>PLANNING</a:t>
            </a:r>
          </a:p>
          <a:p>
            <a:pPr algn="r"/>
            <a:r>
              <a:rPr lang="en-US" sz="5000" dirty="0">
                <a:solidFill>
                  <a:schemeClr val="bg1"/>
                </a:solidFill>
                <a:latin typeface="Century Gothic" panose="020B0502020202020204" pitchFamily="34" charset="0"/>
                <a:cs typeface="Bangla Sangam MN" panose="02000000000000000000" pitchFamily="2" charset="0"/>
              </a:rPr>
              <a:t>TOOLBOX</a:t>
            </a:r>
          </a:p>
          <a:p>
            <a:pPr algn="r"/>
            <a:r>
              <a:rPr lang="en-US" sz="5000" dirty="0">
                <a:solidFill>
                  <a:schemeClr val="bg1"/>
                </a:solidFill>
                <a:latin typeface="Century Gothic" panose="020B0502020202020204" pitchFamily="34" charset="0"/>
                <a:cs typeface="Bangla Sangam MN" panose="02000000000000000000" pitchFamily="2" charset="0"/>
              </a:rPr>
              <a:t>PROPOSAL</a:t>
            </a:r>
          </a:p>
        </p:txBody>
      </p:sp>
      <p:pic>
        <p:nvPicPr>
          <p:cNvPr id="3" name="Picture 2">
            <a:extLst>
              <a:ext uri="{FF2B5EF4-FFF2-40B4-BE49-F238E27FC236}">
                <a16:creationId xmlns:a16="http://schemas.microsoft.com/office/drawing/2014/main" id="{F1783FAC-77B5-A64B-9AAC-F6DC00362A7D}"/>
              </a:ext>
            </a:extLst>
          </p:cNvPr>
          <p:cNvPicPr>
            <a:picLocks noChangeAspect="1"/>
          </p:cNvPicPr>
          <p:nvPr/>
        </p:nvPicPr>
        <p:blipFill>
          <a:blip r:embed="rId2">
            <a:alphaModFix/>
          </a:blip>
          <a:stretch>
            <a:fillRect/>
          </a:stretch>
        </p:blipFill>
        <p:spPr>
          <a:xfrm>
            <a:off x="5371729" y="467585"/>
            <a:ext cx="2541348" cy="1686531"/>
          </a:xfrm>
          <a:prstGeom prst="rect">
            <a:avLst/>
          </a:prstGeom>
          <a:effectLst>
            <a:softEdge rad="38100"/>
          </a:effectLst>
        </p:spPr>
      </p:pic>
      <p:pic>
        <p:nvPicPr>
          <p:cNvPr id="9" name="Picture 8">
            <a:extLst>
              <a:ext uri="{FF2B5EF4-FFF2-40B4-BE49-F238E27FC236}">
                <a16:creationId xmlns:a16="http://schemas.microsoft.com/office/drawing/2014/main" id="{660E6637-6F57-DC4A-A47E-FF508A3EF0FC}"/>
              </a:ext>
            </a:extLst>
          </p:cNvPr>
          <p:cNvPicPr>
            <a:picLocks noChangeAspect="1"/>
          </p:cNvPicPr>
          <p:nvPr/>
        </p:nvPicPr>
        <p:blipFill>
          <a:blip r:embed="rId3"/>
          <a:srcRect t="406" b="406"/>
          <a:stretch/>
        </p:blipFill>
        <p:spPr>
          <a:xfrm>
            <a:off x="-31610" y="2432539"/>
            <a:ext cx="7814908" cy="4440116"/>
          </a:xfrm>
          <a:prstGeom prst="rect">
            <a:avLst/>
          </a:prstGeom>
        </p:spPr>
      </p:pic>
    </p:spTree>
    <p:extLst>
      <p:ext uri="{BB962C8B-B14F-4D97-AF65-F5344CB8AC3E}">
        <p14:creationId xmlns:p14="http://schemas.microsoft.com/office/powerpoint/2010/main" val="380007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D33EC7E-B107-D545-886E-2782FCF77589}"/>
              </a:ext>
            </a:extLst>
          </p:cNvPr>
          <p:cNvSpPr/>
          <p:nvPr/>
        </p:nvSpPr>
        <p:spPr>
          <a:xfrm>
            <a:off x="0" y="0"/>
            <a:ext cx="12192000" cy="6858000"/>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 name="TextBox 5">
            <a:extLst>
              <a:ext uri="{FF2B5EF4-FFF2-40B4-BE49-F238E27FC236}">
                <a16:creationId xmlns:a16="http://schemas.microsoft.com/office/drawing/2014/main" id="{66B6C68A-2AAD-3045-931B-734180B62AF0}"/>
              </a:ext>
            </a:extLst>
          </p:cNvPr>
          <p:cNvSpPr txBox="1"/>
          <p:nvPr/>
        </p:nvSpPr>
        <p:spPr>
          <a:xfrm>
            <a:off x="247689" y="0"/>
            <a:ext cx="11696622" cy="707886"/>
          </a:xfrm>
          <a:prstGeom prst="rect">
            <a:avLst/>
          </a:prstGeom>
          <a:noFill/>
        </p:spPr>
        <p:txBody>
          <a:bodyPr wrap="square" rtlCol="0">
            <a:spAutoFit/>
          </a:bodyPr>
          <a:lstStyle/>
          <a:p>
            <a:pPr algn="r"/>
            <a:r>
              <a:rPr lang="en-US" sz="4000" b="1" dirty="0">
                <a:solidFill>
                  <a:schemeClr val="bg1"/>
                </a:solidFill>
                <a:latin typeface="Century Gothic" panose="020B0502020202020204" pitchFamily="34" charset="0"/>
                <a:cs typeface="Bangla Sangam MN" panose="02000000000000000000" pitchFamily="2" charset="0"/>
              </a:rPr>
              <a:t>COGIC: </a:t>
            </a:r>
            <a:r>
              <a:rPr lang="en-US" sz="2333" dirty="0">
                <a:solidFill>
                  <a:schemeClr val="bg1"/>
                </a:solidFill>
                <a:latin typeface="Century Gothic" panose="020B0502020202020204" pitchFamily="34" charset="0"/>
                <a:cs typeface="Bangla Sangam MN" panose="02000000000000000000" pitchFamily="2" charset="0"/>
              </a:rPr>
              <a:t>10 YEAR STRATEGIC PLANNING FRAMEWORK EXECUTIVE SUMMARY</a:t>
            </a:r>
          </a:p>
        </p:txBody>
      </p:sp>
      <p:sp>
        <p:nvSpPr>
          <p:cNvPr id="38" name="TextBox 37">
            <a:extLst>
              <a:ext uri="{FF2B5EF4-FFF2-40B4-BE49-F238E27FC236}">
                <a16:creationId xmlns:a16="http://schemas.microsoft.com/office/drawing/2014/main" id="{4C0B0BC3-44E1-C343-96EA-F614245DFBA3}"/>
              </a:ext>
            </a:extLst>
          </p:cNvPr>
          <p:cNvSpPr txBox="1"/>
          <p:nvPr/>
        </p:nvSpPr>
        <p:spPr>
          <a:xfrm>
            <a:off x="478974" y="2580415"/>
            <a:ext cx="2475554" cy="861967"/>
          </a:xfrm>
          <a:prstGeom prst="rect">
            <a:avLst/>
          </a:prstGeom>
          <a:noFill/>
        </p:spPr>
        <p:txBody>
          <a:bodyPr wrap="square" rtlCol="0">
            <a:spAutoFit/>
          </a:bodyPr>
          <a:lstStyle/>
          <a:p>
            <a:pPr algn="ctr"/>
            <a:r>
              <a:rPr lang="en-US" sz="1667" b="1" dirty="0">
                <a:solidFill>
                  <a:schemeClr val="bg1"/>
                </a:solidFill>
              </a:rPr>
              <a:t>Committee was formulated and Chairman Brown was appointed.</a:t>
            </a:r>
          </a:p>
        </p:txBody>
      </p:sp>
      <p:sp>
        <p:nvSpPr>
          <p:cNvPr id="39" name="TextBox 38">
            <a:extLst>
              <a:ext uri="{FF2B5EF4-FFF2-40B4-BE49-F238E27FC236}">
                <a16:creationId xmlns:a16="http://schemas.microsoft.com/office/drawing/2014/main" id="{6122B7C0-52EE-9D48-977B-997888582F30}"/>
              </a:ext>
            </a:extLst>
          </p:cNvPr>
          <p:cNvSpPr txBox="1"/>
          <p:nvPr/>
        </p:nvSpPr>
        <p:spPr>
          <a:xfrm>
            <a:off x="2196844" y="3777789"/>
            <a:ext cx="2475554" cy="1375056"/>
          </a:xfrm>
          <a:prstGeom prst="rect">
            <a:avLst/>
          </a:prstGeom>
          <a:noFill/>
        </p:spPr>
        <p:txBody>
          <a:bodyPr wrap="square" rtlCol="0">
            <a:spAutoFit/>
          </a:bodyPr>
          <a:lstStyle/>
          <a:p>
            <a:pPr algn="ctr"/>
            <a:r>
              <a:rPr lang="en-US" sz="1667" b="1" dirty="0">
                <a:solidFill>
                  <a:schemeClr val="bg1"/>
                </a:solidFill>
              </a:rPr>
              <a:t>Lead Members were identified and began organizing structure and process. Monday morning meetings began.</a:t>
            </a:r>
            <a:endParaRPr lang="en-US" sz="833" b="1" dirty="0">
              <a:solidFill>
                <a:schemeClr val="bg1"/>
              </a:solidFill>
            </a:endParaRPr>
          </a:p>
        </p:txBody>
      </p:sp>
      <p:sp>
        <p:nvSpPr>
          <p:cNvPr id="40" name="TextBox 39">
            <a:extLst>
              <a:ext uri="{FF2B5EF4-FFF2-40B4-BE49-F238E27FC236}">
                <a16:creationId xmlns:a16="http://schemas.microsoft.com/office/drawing/2014/main" id="{EBA796BB-C722-7248-A3F2-B4390B481E82}"/>
              </a:ext>
            </a:extLst>
          </p:cNvPr>
          <p:cNvSpPr txBox="1"/>
          <p:nvPr/>
        </p:nvSpPr>
        <p:spPr>
          <a:xfrm>
            <a:off x="3864534" y="1573896"/>
            <a:ext cx="2475554" cy="1888146"/>
          </a:xfrm>
          <a:prstGeom prst="rect">
            <a:avLst/>
          </a:prstGeom>
          <a:noFill/>
        </p:spPr>
        <p:txBody>
          <a:bodyPr wrap="square" rtlCol="0">
            <a:spAutoFit/>
          </a:bodyPr>
          <a:lstStyle/>
          <a:p>
            <a:pPr algn="ctr"/>
            <a:r>
              <a:rPr lang="en-US" sz="1667" b="1" dirty="0">
                <a:solidFill>
                  <a:schemeClr val="bg1"/>
                </a:solidFill>
              </a:rPr>
              <a:t>Committee presented update of Strategic Framework in Annual Call Session. PB stated his office would work collaboratively with GA COGIC STRATEGIC CMTE.</a:t>
            </a:r>
          </a:p>
        </p:txBody>
      </p:sp>
      <p:sp>
        <p:nvSpPr>
          <p:cNvPr id="41" name="TextBox 40">
            <a:extLst>
              <a:ext uri="{FF2B5EF4-FFF2-40B4-BE49-F238E27FC236}">
                <a16:creationId xmlns:a16="http://schemas.microsoft.com/office/drawing/2014/main" id="{466EDD67-5E14-BA48-9E23-05FDBC9438F1}"/>
              </a:ext>
            </a:extLst>
          </p:cNvPr>
          <p:cNvSpPr txBox="1"/>
          <p:nvPr/>
        </p:nvSpPr>
        <p:spPr>
          <a:xfrm>
            <a:off x="5600041" y="3777871"/>
            <a:ext cx="2475554" cy="1118511"/>
          </a:xfrm>
          <a:prstGeom prst="rect">
            <a:avLst/>
          </a:prstGeom>
          <a:noFill/>
        </p:spPr>
        <p:txBody>
          <a:bodyPr wrap="square" rtlCol="0">
            <a:spAutoFit/>
          </a:bodyPr>
          <a:lstStyle/>
          <a:p>
            <a:pPr algn="ctr"/>
            <a:r>
              <a:rPr lang="en-US" sz="1667" b="1" dirty="0">
                <a:solidFill>
                  <a:schemeClr val="bg1"/>
                </a:solidFill>
              </a:rPr>
              <a:t>Inclusion of April Call Meeting Volunteers - made Ad Hoc Group and received feedback.</a:t>
            </a:r>
          </a:p>
        </p:txBody>
      </p:sp>
      <p:sp>
        <p:nvSpPr>
          <p:cNvPr id="42" name="TextBox 41">
            <a:extLst>
              <a:ext uri="{FF2B5EF4-FFF2-40B4-BE49-F238E27FC236}">
                <a16:creationId xmlns:a16="http://schemas.microsoft.com/office/drawing/2014/main" id="{518BD330-C5ED-304F-9B1B-230E19204043}"/>
              </a:ext>
            </a:extLst>
          </p:cNvPr>
          <p:cNvSpPr txBox="1"/>
          <p:nvPr/>
        </p:nvSpPr>
        <p:spPr>
          <a:xfrm>
            <a:off x="7291658" y="1799470"/>
            <a:ext cx="2475554" cy="1631601"/>
          </a:xfrm>
          <a:prstGeom prst="rect">
            <a:avLst/>
          </a:prstGeom>
          <a:noFill/>
        </p:spPr>
        <p:txBody>
          <a:bodyPr wrap="square" rtlCol="0">
            <a:spAutoFit/>
          </a:bodyPr>
          <a:lstStyle/>
          <a:p>
            <a:pPr algn="ctr"/>
            <a:r>
              <a:rPr lang="en-US" sz="1667" b="1" dirty="0">
                <a:solidFill>
                  <a:schemeClr val="bg1"/>
                </a:solidFill>
              </a:rPr>
              <a:t>July 12 - correspondence sent to AIM officials requesting video conference to invite them into the assessment phase through SWOT.</a:t>
            </a:r>
            <a:endParaRPr lang="en-US" sz="1500" b="1" dirty="0">
              <a:solidFill>
                <a:schemeClr val="bg1"/>
              </a:solidFill>
            </a:endParaRPr>
          </a:p>
        </p:txBody>
      </p:sp>
      <p:sp>
        <p:nvSpPr>
          <p:cNvPr id="43" name="TextBox 42">
            <a:extLst>
              <a:ext uri="{FF2B5EF4-FFF2-40B4-BE49-F238E27FC236}">
                <a16:creationId xmlns:a16="http://schemas.microsoft.com/office/drawing/2014/main" id="{7F3B972C-B566-F147-9EDB-EB1E56056041}"/>
              </a:ext>
            </a:extLst>
          </p:cNvPr>
          <p:cNvSpPr txBox="1"/>
          <p:nvPr/>
        </p:nvSpPr>
        <p:spPr>
          <a:xfrm>
            <a:off x="9019721" y="3785322"/>
            <a:ext cx="2475554" cy="2401235"/>
          </a:xfrm>
          <a:prstGeom prst="rect">
            <a:avLst/>
          </a:prstGeom>
          <a:noFill/>
        </p:spPr>
        <p:txBody>
          <a:bodyPr wrap="square" rtlCol="0">
            <a:spAutoFit/>
          </a:bodyPr>
          <a:lstStyle/>
          <a:p>
            <a:pPr algn="ctr"/>
            <a:r>
              <a:rPr lang="en-US" sz="1667" b="1" dirty="0">
                <a:solidFill>
                  <a:schemeClr val="bg1"/>
                </a:solidFill>
              </a:rPr>
              <a:t>Informed and confirmed that an information embargo had been initiated by Bishop Bass on behalf of PB and appointees were not to participate until receiving direction from administration. </a:t>
            </a:r>
            <a:endParaRPr lang="en-US" sz="1500" b="1" dirty="0">
              <a:solidFill>
                <a:schemeClr val="bg1"/>
              </a:solidFill>
            </a:endParaRPr>
          </a:p>
        </p:txBody>
      </p:sp>
      <p:grpSp>
        <p:nvGrpSpPr>
          <p:cNvPr id="51" name="Group 50">
            <a:extLst>
              <a:ext uri="{FF2B5EF4-FFF2-40B4-BE49-F238E27FC236}">
                <a16:creationId xmlns:a16="http://schemas.microsoft.com/office/drawing/2014/main" id="{D726B452-0908-2D49-BBCD-BFFBED3DB89B}"/>
              </a:ext>
            </a:extLst>
          </p:cNvPr>
          <p:cNvGrpSpPr/>
          <p:nvPr/>
        </p:nvGrpSpPr>
        <p:grpSpPr>
          <a:xfrm>
            <a:off x="849443" y="3429000"/>
            <a:ext cx="1698885" cy="1740648"/>
            <a:chOff x="1019331" y="4114800"/>
            <a:chExt cx="2038662" cy="2088777"/>
          </a:xfrm>
        </p:grpSpPr>
        <p:sp>
          <p:nvSpPr>
            <p:cNvPr id="5" name="Rectangle 4">
              <a:extLst>
                <a:ext uri="{FF2B5EF4-FFF2-40B4-BE49-F238E27FC236}">
                  <a16:creationId xmlns:a16="http://schemas.microsoft.com/office/drawing/2014/main" id="{8590BEF2-488E-FE43-BF09-EAC1A38B4FAB}"/>
                </a:ext>
              </a:extLst>
            </p:cNvPr>
            <p:cNvSpPr/>
            <p:nvPr/>
          </p:nvSpPr>
          <p:spPr>
            <a:xfrm>
              <a:off x="1019331" y="4114800"/>
              <a:ext cx="2038662" cy="3822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cxnSp>
          <p:nvCxnSpPr>
            <p:cNvPr id="13" name="Straight Connector 12">
              <a:extLst>
                <a:ext uri="{FF2B5EF4-FFF2-40B4-BE49-F238E27FC236}">
                  <a16:creationId xmlns:a16="http://schemas.microsoft.com/office/drawing/2014/main" id="{D74B505F-E411-474E-A824-E54D438DEAB5}"/>
                </a:ext>
              </a:extLst>
            </p:cNvPr>
            <p:cNvCxnSpPr>
              <a:cxnSpLocks/>
            </p:cNvCxnSpPr>
            <p:nvPr/>
          </p:nvCxnSpPr>
          <p:spPr>
            <a:xfrm>
              <a:off x="2056591" y="4425333"/>
              <a:ext cx="0" cy="935561"/>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29F41014-4872-2D43-A8C4-59278840917A}"/>
                </a:ext>
              </a:extLst>
            </p:cNvPr>
            <p:cNvSpPr/>
            <p:nvPr/>
          </p:nvSpPr>
          <p:spPr>
            <a:xfrm>
              <a:off x="1506071" y="5289177"/>
              <a:ext cx="1097280" cy="914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TextBox 31">
              <a:extLst>
                <a:ext uri="{FF2B5EF4-FFF2-40B4-BE49-F238E27FC236}">
                  <a16:creationId xmlns:a16="http://schemas.microsoft.com/office/drawing/2014/main" id="{55228AA6-2F34-D440-8E1C-F2F067EA0787}"/>
                </a:ext>
              </a:extLst>
            </p:cNvPr>
            <p:cNvSpPr txBox="1"/>
            <p:nvPr/>
          </p:nvSpPr>
          <p:spPr>
            <a:xfrm>
              <a:off x="1576679" y="5325039"/>
              <a:ext cx="968188" cy="849463"/>
            </a:xfrm>
            <a:prstGeom prst="rect">
              <a:avLst/>
            </a:prstGeom>
            <a:noFill/>
          </p:spPr>
          <p:txBody>
            <a:bodyPr wrap="square" rtlCol="0">
              <a:spAutoFit/>
            </a:bodyPr>
            <a:lstStyle/>
            <a:p>
              <a:pPr algn="ctr"/>
              <a:r>
                <a:rPr lang="en-US" sz="2000" b="1" dirty="0">
                  <a:solidFill>
                    <a:schemeClr val="bg1"/>
                  </a:solidFill>
                  <a:latin typeface="Copperplate" panose="02000504000000020004" pitchFamily="2" charset="77"/>
                </a:rPr>
                <a:t>NOV</a:t>
              </a:r>
            </a:p>
            <a:p>
              <a:pPr algn="ctr"/>
              <a:r>
                <a:rPr lang="en-US" sz="2000" b="1" dirty="0">
                  <a:solidFill>
                    <a:schemeClr val="bg1"/>
                  </a:solidFill>
                  <a:latin typeface="Copperplate" panose="02000504000000020004" pitchFamily="2" charset="77"/>
                </a:rPr>
                <a:t>2017</a:t>
              </a:r>
            </a:p>
          </p:txBody>
        </p:sp>
        <p:sp>
          <p:nvSpPr>
            <p:cNvPr id="44" name="Oval 43">
              <a:extLst>
                <a:ext uri="{FF2B5EF4-FFF2-40B4-BE49-F238E27FC236}">
                  <a16:creationId xmlns:a16="http://schemas.microsoft.com/office/drawing/2014/main" id="{D85F10B1-BE98-EE4D-9E79-794A3A9CA858}"/>
                </a:ext>
              </a:extLst>
            </p:cNvPr>
            <p:cNvSpPr/>
            <p:nvPr/>
          </p:nvSpPr>
          <p:spPr>
            <a:xfrm>
              <a:off x="1931088" y="4204444"/>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nvGrpSpPr>
          <p:cNvPr id="52" name="Group 51">
            <a:extLst>
              <a:ext uri="{FF2B5EF4-FFF2-40B4-BE49-F238E27FC236}">
                <a16:creationId xmlns:a16="http://schemas.microsoft.com/office/drawing/2014/main" id="{E619EA5D-CE87-6A4C-B571-2D3F1CD18162}"/>
              </a:ext>
            </a:extLst>
          </p:cNvPr>
          <p:cNvGrpSpPr/>
          <p:nvPr/>
        </p:nvGrpSpPr>
        <p:grpSpPr>
          <a:xfrm>
            <a:off x="2548328" y="2019201"/>
            <a:ext cx="1698885" cy="1728340"/>
            <a:chOff x="3057993" y="2423041"/>
            <a:chExt cx="2038662" cy="2074008"/>
          </a:xfrm>
        </p:grpSpPr>
        <p:sp>
          <p:nvSpPr>
            <p:cNvPr id="7" name="Rectangle 6">
              <a:extLst>
                <a:ext uri="{FF2B5EF4-FFF2-40B4-BE49-F238E27FC236}">
                  <a16:creationId xmlns:a16="http://schemas.microsoft.com/office/drawing/2014/main" id="{CF1602C0-FEAA-7641-8AAC-8E2BD8D17EDC}"/>
                </a:ext>
              </a:extLst>
            </p:cNvPr>
            <p:cNvSpPr/>
            <p:nvPr/>
          </p:nvSpPr>
          <p:spPr>
            <a:xfrm>
              <a:off x="3057993" y="4114800"/>
              <a:ext cx="2038662" cy="3822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14" name="Straight Connector 13">
              <a:extLst>
                <a:ext uri="{FF2B5EF4-FFF2-40B4-BE49-F238E27FC236}">
                  <a16:creationId xmlns:a16="http://schemas.microsoft.com/office/drawing/2014/main" id="{F7899334-DA75-E34C-9DF5-6E341F59F8FD}"/>
                </a:ext>
              </a:extLst>
            </p:cNvPr>
            <p:cNvCxnSpPr>
              <a:cxnSpLocks/>
            </p:cNvCxnSpPr>
            <p:nvPr/>
          </p:nvCxnSpPr>
          <p:spPr>
            <a:xfrm>
              <a:off x="4080997" y="3281082"/>
              <a:ext cx="0" cy="905434"/>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62BEADE7-D25B-2E4A-A509-2D492A78A713}"/>
                </a:ext>
              </a:extLst>
            </p:cNvPr>
            <p:cNvSpPr/>
            <p:nvPr/>
          </p:nvSpPr>
          <p:spPr>
            <a:xfrm>
              <a:off x="3528684" y="2423041"/>
              <a:ext cx="1097280"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TextBox 32">
              <a:extLst>
                <a:ext uri="{FF2B5EF4-FFF2-40B4-BE49-F238E27FC236}">
                  <a16:creationId xmlns:a16="http://schemas.microsoft.com/office/drawing/2014/main" id="{2CBCC81C-894C-4F46-9799-65A882C06A1F}"/>
                </a:ext>
              </a:extLst>
            </p:cNvPr>
            <p:cNvSpPr txBox="1"/>
            <p:nvPr/>
          </p:nvSpPr>
          <p:spPr>
            <a:xfrm>
              <a:off x="3599219" y="2462569"/>
              <a:ext cx="968188" cy="849463"/>
            </a:xfrm>
            <a:prstGeom prst="rect">
              <a:avLst/>
            </a:prstGeom>
            <a:noFill/>
          </p:spPr>
          <p:txBody>
            <a:bodyPr wrap="square" rtlCol="0">
              <a:spAutoFit/>
            </a:bodyPr>
            <a:lstStyle/>
            <a:p>
              <a:pPr algn="ctr"/>
              <a:r>
                <a:rPr lang="en-US" sz="2000" b="1" dirty="0">
                  <a:latin typeface="Copperplate" panose="02000504000000020004" pitchFamily="2" charset="77"/>
                </a:rPr>
                <a:t>NOV</a:t>
              </a:r>
            </a:p>
            <a:p>
              <a:pPr algn="ctr"/>
              <a:r>
                <a:rPr lang="en-US" sz="2000" b="1" dirty="0">
                  <a:latin typeface="Copperplate" panose="02000504000000020004" pitchFamily="2" charset="77"/>
                </a:rPr>
                <a:t>2017</a:t>
              </a:r>
            </a:p>
          </p:txBody>
        </p:sp>
        <p:sp>
          <p:nvSpPr>
            <p:cNvPr id="45" name="Oval 44">
              <a:extLst>
                <a:ext uri="{FF2B5EF4-FFF2-40B4-BE49-F238E27FC236}">
                  <a16:creationId xmlns:a16="http://schemas.microsoft.com/office/drawing/2014/main" id="{BA578C88-0FFC-7D47-AF15-96DE8771D859}"/>
                </a:ext>
              </a:extLst>
            </p:cNvPr>
            <p:cNvSpPr/>
            <p:nvPr/>
          </p:nvSpPr>
          <p:spPr>
            <a:xfrm>
              <a:off x="3980952" y="4194817"/>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nvGrpSpPr>
          <p:cNvPr id="56" name="Group 55">
            <a:extLst>
              <a:ext uri="{FF2B5EF4-FFF2-40B4-BE49-F238E27FC236}">
                <a16:creationId xmlns:a16="http://schemas.microsoft.com/office/drawing/2014/main" id="{7F93BA32-DAEA-6843-B383-261E3E7E98B9}"/>
              </a:ext>
            </a:extLst>
          </p:cNvPr>
          <p:cNvGrpSpPr/>
          <p:nvPr/>
        </p:nvGrpSpPr>
        <p:grpSpPr>
          <a:xfrm>
            <a:off x="4247213" y="3429000"/>
            <a:ext cx="1698885" cy="1994648"/>
            <a:chOff x="5096655" y="4114800"/>
            <a:chExt cx="2038662" cy="2393578"/>
          </a:xfrm>
        </p:grpSpPr>
        <p:sp>
          <p:nvSpPr>
            <p:cNvPr id="8" name="Rectangle 7">
              <a:extLst>
                <a:ext uri="{FF2B5EF4-FFF2-40B4-BE49-F238E27FC236}">
                  <a16:creationId xmlns:a16="http://schemas.microsoft.com/office/drawing/2014/main" id="{810000DC-5DBF-F240-9DFA-9CC34E770B3C}"/>
                </a:ext>
              </a:extLst>
            </p:cNvPr>
            <p:cNvSpPr/>
            <p:nvPr/>
          </p:nvSpPr>
          <p:spPr>
            <a:xfrm>
              <a:off x="5096655" y="4114800"/>
              <a:ext cx="2038662" cy="38224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cxnSp>
          <p:nvCxnSpPr>
            <p:cNvPr id="15" name="Straight Connector 14">
              <a:extLst>
                <a:ext uri="{FF2B5EF4-FFF2-40B4-BE49-F238E27FC236}">
                  <a16:creationId xmlns:a16="http://schemas.microsoft.com/office/drawing/2014/main" id="{03E2CE1B-790D-AB42-8BD4-C3D7FC911ABE}"/>
                </a:ext>
              </a:extLst>
            </p:cNvPr>
            <p:cNvCxnSpPr>
              <a:cxnSpLocks/>
            </p:cNvCxnSpPr>
            <p:nvPr/>
          </p:nvCxnSpPr>
          <p:spPr>
            <a:xfrm>
              <a:off x="6155517" y="4497048"/>
              <a:ext cx="0" cy="1186576"/>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1572CA5-D9F9-5849-8AFE-3A263563856F}"/>
                </a:ext>
              </a:extLst>
            </p:cNvPr>
            <p:cNvSpPr/>
            <p:nvPr/>
          </p:nvSpPr>
          <p:spPr>
            <a:xfrm>
              <a:off x="5606877" y="5593978"/>
              <a:ext cx="1097280" cy="9144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TextBox 33">
              <a:extLst>
                <a:ext uri="{FF2B5EF4-FFF2-40B4-BE49-F238E27FC236}">
                  <a16:creationId xmlns:a16="http://schemas.microsoft.com/office/drawing/2014/main" id="{1BAEAC55-5BE1-CB4B-8472-A466897973E7}"/>
                </a:ext>
              </a:extLst>
            </p:cNvPr>
            <p:cNvSpPr txBox="1"/>
            <p:nvPr/>
          </p:nvSpPr>
          <p:spPr>
            <a:xfrm>
              <a:off x="5671423" y="5623596"/>
              <a:ext cx="968188" cy="849463"/>
            </a:xfrm>
            <a:prstGeom prst="rect">
              <a:avLst/>
            </a:prstGeom>
            <a:noFill/>
          </p:spPr>
          <p:txBody>
            <a:bodyPr wrap="square" rtlCol="0">
              <a:spAutoFit/>
            </a:bodyPr>
            <a:lstStyle/>
            <a:p>
              <a:pPr algn="ctr"/>
              <a:r>
                <a:rPr lang="en-US" sz="2000" b="1" dirty="0">
                  <a:solidFill>
                    <a:schemeClr val="bg1"/>
                  </a:solidFill>
                  <a:latin typeface="Copperplate" panose="02000504000000020004" pitchFamily="2" charset="77"/>
                </a:rPr>
                <a:t>APR</a:t>
              </a:r>
            </a:p>
            <a:p>
              <a:pPr algn="ctr"/>
              <a:r>
                <a:rPr lang="en-US" sz="2000" b="1" dirty="0">
                  <a:solidFill>
                    <a:schemeClr val="bg1"/>
                  </a:solidFill>
                  <a:latin typeface="Copperplate" panose="02000504000000020004" pitchFamily="2" charset="77"/>
                </a:rPr>
                <a:t>2018</a:t>
              </a:r>
            </a:p>
          </p:txBody>
        </p:sp>
        <p:sp>
          <p:nvSpPr>
            <p:cNvPr id="46" name="Oval 45">
              <a:extLst>
                <a:ext uri="{FF2B5EF4-FFF2-40B4-BE49-F238E27FC236}">
                  <a16:creationId xmlns:a16="http://schemas.microsoft.com/office/drawing/2014/main" id="{886E8337-81D8-D34E-A8AD-32D30235A4B9}"/>
                </a:ext>
              </a:extLst>
            </p:cNvPr>
            <p:cNvSpPr/>
            <p:nvPr/>
          </p:nvSpPr>
          <p:spPr>
            <a:xfrm>
              <a:off x="6027773" y="4194817"/>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nvGrpSpPr>
          <p:cNvPr id="53" name="Group 52">
            <a:extLst>
              <a:ext uri="{FF2B5EF4-FFF2-40B4-BE49-F238E27FC236}">
                <a16:creationId xmlns:a16="http://schemas.microsoft.com/office/drawing/2014/main" id="{1EB88834-6272-8547-9E40-3F91E500ED08}"/>
              </a:ext>
            </a:extLst>
          </p:cNvPr>
          <p:cNvGrpSpPr/>
          <p:nvPr/>
        </p:nvGrpSpPr>
        <p:grpSpPr>
          <a:xfrm>
            <a:off x="5946098" y="2196352"/>
            <a:ext cx="1698885" cy="1551189"/>
            <a:chOff x="7135317" y="2635622"/>
            <a:chExt cx="2038662" cy="1861427"/>
          </a:xfrm>
        </p:grpSpPr>
        <p:sp>
          <p:nvSpPr>
            <p:cNvPr id="9" name="Rectangle 8">
              <a:extLst>
                <a:ext uri="{FF2B5EF4-FFF2-40B4-BE49-F238E27FC236}">
                  <a16:creationId xmlns:a16="http://schemas.microsoft.com/office/drawing/2014/main" id="{D5FDED00-DED4-4C41-8753-EF3782DD02D0}"/>
                </a:ext>
              </a:extLst>
            </p:cNvPr>
            <p:cNvSpPr/>
            <p:nvPr/>
          </p:nvSpPr>
          <p:spPr>
            <a:xfrm>
              <a:off x="7135317" y="4114800"/>
              <a:ext cx="2038662" cy="38224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17" name="Straight Connector 16">
              <a:extLst>
                <a:ext uri="{FF2B5EF4-FFF2-40B4-BE49-F238E27FC236}">
                  <a16:creationId xmlns:a16="http://schemas.microsoft.com/office/drawing/2014/main" id="{9B928C58-639D-744A-A715-E5105802C819}"/>
                </a:ext>
              </a:extLst>
            </p:cNvPr>
            <p:cNvCxnSpPr>
              <a:cxnSpLocks/>
            </p:cNvCxnSpPr>
            <p:nvPr/>
          </p:nvCxnSpPr>
          <p:spPr>
            <a:xfrm>
              <a:off x="8194179" y="3496235"/>
              <a:ext cx="0" cy="684186"/>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E0F6E92-A45E-DF43-826F-E0CF62FE0C9C}"/>
                </a:ext>
              </a:extLst>
            </p:cNvPr>
            <p:cNvSpPr/>
            <p:nvPr/>
          </p:nvSpPr>
          <p:spPr>
            <a:xfrm>
              <a:off x="7645539" y="2635622"/>
              <a:ext cx="1097280" cy="914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TextBox 34">
              <a:extLst>
                <a:ext uri="{FF2B5EF4-FFF2-40B4-BE49-F238E27FC236}">
                  <a16:creationId xmlns:a16="http://schemas.microsoft.com/office/drawing/2014/main" id="{1E27335E-B4C3-E94B-A9F7-23039C948E19}"/>
                </a:ext>
              </a:extLst>
            </p:cNvPr>
            <p:cNvSpPr txBox="1"/>
            <p:nvPr/>
          </p:nvSpPr>
          <p:spPr>
            <a:xfrm>
              <a:off x="7707932" y="2662114"/>
              <a:ext cx="968188" cy="849463"/>
            </a:xfrm>
            <a:prstGeom prst="rect">
              <a:avLst/>
            </a:prstGeom>
            <a:noFill/>
          </p:spPr>
          <p:txBody>
            <a:bodyPr wrap="square" rtlCol="0">
              <a:spAutoFit/>
            </a:bodyPr>
            <a:lstStyle/>
            <a:p>
              <a:pPr algn="ctr"/>
              <a:r>
                <a:rPr lang="en-US" sz="2000" b="1" dirty="0">
                  <a:solidFill>
                    <a:schemeClr val="bg1"/>
                  </a:solidFill>
                  <a:latin typeface="Copperplate" panose="02000504000000020004" pitchFamily="2" charset="77"/>
                </a:rPr>
                <a:t>APR</a:t>
              </a:r>
            </a:p>
            <a:p>
              <a:pPr algn="ctr"/>
              <a:r>
                <a:rPr lang="en-US" sz="2000" b="1" dirty="0">
                  <a:solidFill>
                    <a:schemeClr val="bg1"/>
                  </a:solidFill>
                  <a:latin typeface="Copperplate" panose="02000504000000020004" pitchFamily="2" charset="77"/>
                </a:rPr>
                <a:t>2018</a:t>
              </a:r>
            </a:p>
          </p:txBody>
        </p:sp>
        <p:sp>
          <p:nvSpPr>
            <p:cNvPr id="47" name="Oval 46">
              <a:extLst>
                <a:ext uri="{FF2B5EF4-FFF2-40B4-BE49-F238E27FC236}">
                  <a16:creationId xmlns:a16="http://schemas.microsoft.com/office/drawing/2014/main" id="{DBC9E0D5-C673-6E4C-BACE-D4610D809AA5}"/>
                </a:ext>
              </a:extLst>
            </p:cNvPr>
            <p:cNvSpPr/>
            <p:nvPr/>
          </p:nvSpPr>
          <p:spPr>
            <a:xfrm>
              <a:off x="8085674" y="4194817"/>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nvGrpSpPr>
          <p:cNvPr id="54" name="Group 53">
            <a:extLst>
              <a:ext uri="{FF2B5EF4-FFF2-40B4-BE49-F238E27FC236}">
                <a16:creationId xmlns:a16="http://schemas.microsoft.com/office/drawing/2014/main" id="{4F40D6E5-261C-5040-93D1-9DEE5805C78B}"/>
              </a:ext>
            </a:extLst>
          </p:cNvPr>
          <p:cNvGrpSpPr/>
          <p:nvPr/>
        </p:nvGrpSpPr>
        <p:grpSpPr>
          <a:xfrm>
            <a:off x="7644983" y="3429000"/>
            <a:ext cx="1698885" cy="1725707"/>
            <a:chOff x="9173979" y="4114800"/>
            <a:chExt cx="2038662" cy="2070848"/>
          </a:xfrm>
        </p:grpSpPr>
        <p:sp>
          <p:nvSpPr>
            <p:cNvPr id="10" name="Rectangle 9">
              <a:extLst>
                <a:ext uri="{FF2B5EF4-FFF2-40B4-BE49-F238E27FC236}">
                  <a16:creationId xmlns:a16="http://schemas.microsoft.com/office/drawing/2014/main" id="{6CE7C724-8131-754E-A01E-3429E1B751BC}"/>
                </a:ext>
              </a:extLst>
            </p:cNvPr>
            <p:cNvSpPr/>
            <p:nvPr/>
          </p:nvSpPr>
          <p:spPr>
            <a:xfrm>
              <a:off x="9173979" y="4114800"/>
              <a:ext cx="2038662" cy="38224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21" name="Straight Connector 20">
              <a:extLst>
                <a:ext uri="{FF2B5EF4-FFF2-40B4-BE49-F238E27FC236}">
                  <a16:creationId xmlns:a16="http://schemas.microsoft.com/office/drawing/2014/main" id="{A04E0CC7-ED08-8D49-9E0D-160DAE97D211}"/>
                </a:ext>
              </a:extLst>
            </p:cNvPr>
            <p:cNvCxnSpPr>
              <a:cxnSpLocks/>
            </p:cNvCxnSpPr>
            <p:nvPr/>
          </p:nvCxnSpPr>
          <p:spPr>
            <a:xfrm>
              <a:off x="10253854" y="4408722"/>
              <a:ext cx="0" cy="952172"/>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5EBFADF7-605B-4C41-AAD9-F3E23B41E776}"/>
                </a:ext>
              </a:extLst>
            </p:cNvPr>
            <p:cNvSpPr/>
            <p:nvPr/>
          </p:nvSpPr>
          <p:spPr>
            <a:xfrm>
              <a:off x="9705214" y="5271248"/>
              <a:ext cx="1097280" cy="914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TextBox 35">
              <a:extLst>
                <a:ext uri="{FF2B5EF4-FFF2-40B4-BE49-F238E27FC236}">
                  <a16:creationId xmlns:a16="http://schemas.microsoft.com/office/drawing/2014/main" id="{D056C199-5B58-C542-B425-47AFBBCB1650}"/>
                </a:ext>
              </a:extLst>
            </p:cNvPr>
            <p:cNvSpPr txBox="1"/>
            <p:nvPr/>
          </p:nvSpPr>
          <p:spPr>
            <a:xfrm>
              <a:off x="9771643" y="5325045"/>
              <a:ext cx="968188" cy="849463"/>
            </a:xfrm>
            <a:prstGeom prst="rect">
              <a:avLst/>
            </a:prstGeom>
            <a:noFill/>
          </p:spPr>
          <p:txBody>
            <a:bodyPr wrap="square" rtlCol="0">
              <a:spAutoFit/>
            </a:bodyPr>
            <a:lstStyle/>
            <a:p>
              <a:pPr algn="ctr"/>
              <a:r>
                <a:rPr lang="en-US" sz="2000" b="1" dirty="0">
                  <a:solidFill>
                    <a:schemeClr val="bg1"/>
                  </a:solidFill>
                  <a:latin typeface="Copperplate" panose="02000504000000020004" pitchFamily="2" charset="77"/>
                </a:rPr>
                <a:t>JUL</a:t>
              </a:r>
            </a:p>
            <a:p>
              <a:pPr algn="ctr"/>
              <a:r>
                <a:rPr lang="en-US" sz="2000" b="1" dirty="0">
                  <a:solidFill>
                    <a:schemeClr val="bg1"/>
                  </a:solidFill>
                  <a:latin typeface="Copperplate" panose="02000504000000020004" pitchFamily="2" charset="77"/>
                </a:rPr>
                <a:t>2018</a:t>
              </a:r>
            </a:p>
          </p:txBody>
        </p:sp>
        <p:sp>
          <p:nvSpPr>
            <p:cNvPr id="48" name="Oval 47">
              <a:extLst>
                <a:ext uri="{FF2B5EF4-FFF2-40B4-BE49-F238E27FC236}">
                  <a16:creationId xmlns:a16="http://schemas.microsoft.com/office/drawing/2014/main" id="{DB13FF80-1CC8-B746-91F9-1CB654C5B44F}"/>
                </a:ext>
              </a:extLst>
            </p:cNvPr>
            <p:cNvSpPr/>
            <p:nvPr/>
          </p:nvSpPr>
          <p:spPr>
            <a:xfrm>
              <a:off x="10135849" y="4204444"/>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nvGrpSpPr>
          <p:cNvPr id="55" name="Group 54">
            <a:extLst>
              <a:ext uri="{FF2B5EF4-FFF2-40B4-BE49-F238E27FC236}">
                <a16:creationId xmlns:a16="http://schemas.microsoft.com/office/drawing/2014/main" id="{70CA6152-8B64-814D-B6B6-1DA7A10B8824}"/>
              </a:ext>
            </a:extLst>
          </p:cNvPr>
          <p:cNvGrpSpPr/>
          <p:nvPr/>
        </p:nvGrpSpPr>
        <p:grpSpPr>
          <a:xfrm>
            <a:off x="9343868" y="2034141"/>
            <a:ext cx="1698885" cy="1713400"/>
            <a:chOff x="11212641" y="2440969"/>
            <a:chExt cx="2038662" cy="2056080"/>
          </a:xfrm>
        </p:grpSpPr>
        <p:sp>
          <p:nvSpPr>
            <p:cNvPr id="11" name="Rectangle 10">
              <a:extLst>
                <a:ext uri="{FF2B5EF4-FFF2-40B4-BE49-F238E27FC236}">
                  <a16:creationId xmlns:a16="http://schemas.microsoft.com/office/drawing/2014/main" id="{FB1535E3-6A6A-DF49-9598-EE653733E613}"/>
                </a:ext>
              </a:extLst>
            </p:cNvPr>
            <p:cNvSpPr/>
            <p:nvPr/>
          </p:nvSpPr>
          <p:spPr>
            <a:xfrm>
              <a:off x="11212641" y="4114800"/>
              <a:ext cx="2038662" cy="3822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cxnSp>
          <p:nvCxnSpPr>
            <p:cNvPr id="23" name="Straight Connector 22">
              <a:extLst>
                <a:ext uri="{FF2B5EF4-FFF2-40B4-BE49-F238E27FC236}">
                  <a16:creationId xmlns:a16="http://schemas.microsoft.com/office/drawing/2014/main" id="{60F2AEB1-CB44-6D46-AA4D-A721C292E22D}"/>
                </a:ext>
              </a:extLst>
            </p:cNvPr>
            <p:cNvCxnSpPr>
              <a:cxnSpLocks/>
            </p:cNvCxnSpPr>
            <p:nvPr/>
          </p:nvCxnSpPr>
          <p:spPr>
            <a:xfrm>
              <a:off x="12294285" y="3281082"/>
              <a:ext cx="0" cy="897906"/>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5D9CB770-B2CD-0642-9894-E253DE316853}"/>
                </a:ext>
              </a:extLst>
            </p:cNvPr>
            <p:cNvSpPr/>
            <p:nvPr/>
          </p:nvSpPr>
          <p:spPr>
            <a:xfrm>
              <a:off x="11758088" y="2440969"/>
              <a:ext cx="1097280" cy="914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TextBox 36">
              <a:extLst>
                <a:ext uri="{FF2B5EF4-FFF2-40B4-BE49-F238E27FC236}">
                  <a16:creationId xmlns:a16="http://schemas.microsoft.com/office/drawing/2014/main" id="{7A7C84B9-768B-454E-8691-CAA079E355F9}"/>
                </a:ext>
              </a:extLst>
            </p:cNvPr>
            <p:cNvSpPr txBox="1"/>
            <p:nvPr/>
          </p:nvSpPr>
          <p:spPr>
            <a:xfrm>
              <a:off x="11833393" y="2451035"/>
              <a:ext cx="968188" cy="849463"/>
            </a:xfrm>
            <a:prstGeom prst="rect">
              <a:avLst/>
            </a:prstGeom>
            <a:noFill/>
          </p:spPr>
          <p:txBody>
            <a:bodyPr wrap="square" rtlCol="0">
              <a:spAutoFit/>
            </a:bodyPr>
            <a:lstStyle/>
            <a:p>
              <a:pPr algn="ctr"/>
              <a:r>
                <a:rPr lang="en-US" sz="2000" b="1" dirty="0">
                  <a:latin typeface="Copperplate" panose="02000504000000020004" pitchFamily="2" charset="77"/>
                </a:rPr>
                <a:t>JUL</a:t>
              </a:r>
            </a:p>
            <a:p>
              <a:pPr algn="ctr"/>
              <a:r>
                <a:rPr lang="en-US" sz="2000" b="1" dirty="0">
                  <a:latin typeface="Copperplate" panose="02000504000000020004" pitchFamily="2" charset="77"/>
                </a:rPr>
                <a:t>2018</a:t>
              </a:r>
            </a:p>
          </p:txBody>
        </p:sp>
        <p:sp>
          <p:nvSpPr>
            <p:cNvPr id="49" name="Oval 48">
              <a:extLst>
                <a:ext uri="{FF2B5EF4-FFF2-40B4-BE49-F238E27FC236}">
                  <a16:creationId xmlns:a16="http://schemas.microsoft.com/office/drawing/2014/main" id="{92BE9BE4-079B-2F49-A6FC-E6E7AE319B4C}"/>
                </a:ext>
              </a:extLst>
            </p:cNvPr>
            <p:cNvSpPr/>
            <p:nvPr/>
          </p:nvSpPr>
          <p:spPr>
            <a:xfrm>
              <a:off x="12175821" y="4208923"/>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50" name="Straight Connector 49">
            <a:extLst>
              <a:ext uri="{FF2B5EF4-FFF2-40B4-BE49-F238E27FC236}">
                <a16:creationId xmlns:a16="http://schemas.microsoft.com/office/drawing/2014/main" id="{0A36D931-0115-6640-B9FC-1DE690D3BE66}"/>
              </a:ext>
            </a:extLst>
          </p:cNvPr>
          <p:cNvCxnSpPr/>
          <p:nvPr/>
        </p:nvCxnSpPr>
        <p:spPr>
          <a:xfrm>
            <a:off x="340492" y="602853"/>
            <a:ext cx="1151101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6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par>
                          <p:cTn id="8" fill="hold">
                            <p:stCondLst>
                              <p:cond delay="1000"/>
                            </p:stCondLst>
                            <p:childTnLst>
                              <p:par>
                                <p:cTn id="9" presetID="1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down)">
                                      <p:cBhvr>
                                        <p:cTn id="12" dur="500"/>
                                        <p:tgtEl>
                                          <p:spTgt spid="6"/>
                                        </p:tgtEl>
                                      </p:cBhvr>
                                    </p:animEffect>
                                  </p:childTnLst>
                                </p:cTn>
                              </p:par>
                            </p:childTnLst>
                          </p:cTn>
                        </p:par>
                        <p:par>
                          <p:cTn id="13" fill="hold">
                            <p:stCondLst>
                              <p:cond delay="1500"/>
                            </p:stCondLst>
                            <p:childTnLst>
                              <p:par>
                                <p:cTn id="14" presetID="12" presetClass="entr" presetSubtype="2"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additive="base">
                                        <p:cTn id="16" dur="500"/>
                                        <p:tgtEl>
                                          <p:spTgt spid="50"/>
                                        </p:tgtEl>
                                        <p:attrNameLst>
                                          <p:attrName>ppt_x</p:attrName>
                                        </p:attrNameLst>
                                      </p:cBhvr>
                                      <p:tavLst>
                                        <p:tav tm="0">
                                          <p:val>
                                            <p:strVal val="#ppt_x+#ppt_w*1.125000"/>
                                          </p:val>
                                        </p:tav>
                                        <p:tav tm="100000">
                                          <p:val>
                                            <p:strVal val="#ppt_x"/>
                                          </p:val>
                                        </p:tav>
                                      </p:tavLst>
                                    </p:anim>
                                    <p:animEffect transition="in" filter="wipe(left)">
                                      <p:cBhvr>
                                        <p:cTn id="17" dur="500"/>
                                        <p:tgtEl>
                                          <p:spTgt spid="5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fade">
                                      <p:cBhvr>
                                        <p:cTn id="66" dur="500"/>
                                        <p:tgtEl>
                                          <p:spTgt spid="55"/>
                                        </p:tgtEl>
                                      </p:cBhvr>
                                    </p:animEffec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fade">
                                      <p:cBhvr>
                                        <p:cTn id="7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 grpId="0"/>
      <p:bldP spid="38" grpId="0"/>
      <p:bldP spid="39" grpId="0"/>
      <p:bldP spid="40" grpId="0"/>
      <p:bldP spid="41" grpId="0"/>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D33EC7E-B107-D545-886E-2782FCF77589}"/>
              </a:ext>
            </a:extLst>
          </p:cNvPr>
          <p:cNvSpPr/>
          <p:nvPr/>
        </p:nvSpPr>
        <p:spPr>
          <a:xfrm>
            <a:off x="0" y="0"/>
            <a:ext cx="12192000" cy="6858000"/>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 name="TextBox 5">
            <a:extLst>
              <a:ext uri="{FF2B5EF4-FFF2-40B4-BE49-F238E27FC236}">
                <a16:creationId xmlns:a16="http://schemas.microsoft.com/office/drawing/2014/main" id="{66B6C68A-2AAD-3045-931B-734180B62AF0}"/>
              </a:ext>
            </a:extLst>
          </p:cNvPr>
          <p:cNvSpPr txBox="1"/>
          <p:nvPr/>
        </p:nvSpPr>
        <p:spPr>
          <a:xfrm>
            <a:off x="247689" y="0"/>
            <a:ext cx="11696622" cy="707886"/>
          </a:xfrm>
          <a:prstGeom prst="rect">
            <a:avLst/>
          </a:prstGeom>
          <a:noFill/>
        </p:spPr>
        <p:txBody>
          <a:bodyPr wrap="square" rtlCol="0">
            <a:spAutoFit/>
          </a:bodyPr>
          <a:lstStyle/>
          <a:p>
            <a:pPr algn="r"/>
            <a:r>
              <a:rPr lang="en-US" sz="4000" b="1" dirty="0">
                <a:solidFill>
                  <a:schemeClr val="bg1"/>
                </a:solidFill>
                <a:latin typeface="Century Gothic" panose="020B0502020202020204" pitchFamily="34" charset="0"/>
                <a:cs typeface="Bangla Sangam MN" panose="02000000000000000000" pitchFamily="2" charset="0"/>
              </a:rPr>
              <a:t>COGIC: </a:t>
            </a:r>
            <a:r>
              <a:rPr lang="en-US" sz="2333" dirty="0">
                <a:solidFill>
                  <a:schemeClr val="bg1"/>
                </a:solidFill>
                <a:latin typeface="Century Gothic" panose="020B0502020202020204" pitchFamily="34" charset="0"/>
                <a:cs typeface="Bangla Sangam MN" panose="02000000000000000000" pitchFamily="2" charset="0"/>
              </a:rPr>
              <a:t>10 YEAR STRATEGIC PLANNING FRAMEWORK EXECUTIVE SUMMARY</a:t>
            </a:r>
          </a:p>
        </p:txBody>
      </p:sp>
      <p:sp>
        <p:nvSpPr>
          <p:cNvPr id="38" name="TextBox 37">
            <a:extLst>
              <a:ext uri="{FF2B5EF4-FFF2-40B4-BE49-F238E27FC236}">
                <a16:creationId xmlns:a16="http://schemas.microsoft.com/office/drawing/2014/main" id="{4C0B0BC3-44E1-C343-96EA-F614245DFBA3}"/>
              </a:ext>
            </a:extLst>
          </p:cNvPr>
          <p:cNvSpPr txBox="1"/>
          <p:nvPr/>
        </p:nvSpPr>
        <p:spPr>
          <a:xfrm>
            <a:off x="2168029" y="3927279"/>
            <a:ext cx="2475554" cy="2529410"/>
          </a:xfrm>
          <a:prstGeom prst="rect">
            <a:avLst/>
          </a:prstGeom>
          <a:noFill/>
        </p:spPr>
        <p:txBody>
          <a:bodyPr wrap="square" rtlCol="0">
            <a:spAutoFit/>
          </a:bodyPr>
          <a:lstStyle/>
          <a:p>
            <a:pPr algn="ctr"/>
            <a:r>
              <a:rPr lang="en-US" sz="1667" b="1" dirty="0">
                <a:solidFill>
                  <a:schemeClr val="bg1"/>
                </a:solidFill>
              </a:rPr>
              <a:t>Initiated SWOT package to 7 elected entities September 1- 17 and received last submission 10/11/18 with a hard stop 10/12/18</a:t>
            </a:r>
          </a:p>
          <a:p>
            <a:pPr algn="ctr"/>
            <a:endParaRPr lang="en-US" sz="833" b="1" dirty="0">
              <a:solidFill>
                <a:schemeClr val="bg1"/>
              </a:solidFill>
            </a:endParaRPr>
          </a:p>
          <a:p>
            <a:pPr algn="ctr"/>
            <a:r>
              <a:rPr lang="en-US" sz="1667" b="1" dirty="0">
                <a:solidFill>
                  <a:schemeClr val="bg1"/>
                </a:solidFill>
              </a:rPr>
              <a:t>Worked with Next Gen- promoted their survey via Social Media </a:t>
            </a:r>
          </a:p>
        </p:txBody>
      </p:sp>
      <p:sp>
        <p:nvSpPr>
          <p:cNvPr id="39" name="TextBox 38">
            <a:extLst>
              <a:ext uri="{FF2B5EF4-FFF2-40B4-BE49-F238E27FC236}">
                <a16:creationId xmlns:a16="http://schemas.microsoft.com/office/drawing/2014/main" id="{6122B7C0-52EE-9D48-977B-997888582F30}"/>
              </a:ext>
            </a:extLst>
          </p:cNvPr>
          <p:cNvSpPr txBox="1"/>
          <p:nvPr/>
        </p:nvSpPr>
        <p:spPr>
          <a:xfrm>
            <a:off x="5604871" y="3927321"/>
            <a:ext cx="2475554" cy="2401235"/>
          </a:xfrm>
          <a:prstGeom prst="rect">
            <a:avLst/>
          </a:prstGeom>
          <a:noFill/>
        </p:spPr>
        <p:txBody>
          <a:bodyPr wrap="square" rtlCol="0">
            <a:spAutoFit/>
          </a:bodyPr>
          <a:lstStyle/>
          <a:p>
            <a:pPr algn="ctr"/>
            <a:r>
              <a:rPr lang="en-US" sz="1667" b="1" dirty="0">
                <a:solidFill>
                  <a:schemeClr val="bg1"/>
                </a:solidFill>
              </a:rPr>
              <a:t>Several meetings with Bishop Thuston and Supt. Brown around collaboration strategy with PB and GB.</a:t>
            </a:r>
            <a:endParaRPr lang="en-US" sz="1500" b="1" dirty="0">
              <a:solidFill>
                <a:schemeClr val="bg1"/>
              </a:solidFill>
            </a:endParaRPr>
          </a:p>
          <a:p>
            <a:pPr algn="ctr"/>
            <a:endParaRPr lang="en-US" sz="1667" b="1" dirty="0">
              <a:solidFill>
                <a:schemeClr val="bg1"/>
              </a:solidFill>
            </a:endParaRPr>
          </a:p>
          <a:p>
            <a:pPr algn="ctr"/>
            <a:r>
              <a:rPr lang="en-US" sz="1667" b="1" dirty="0">
                <a:solidFill>
                  <a:schemeClr val="bg1"/>
                </a:solidFill>
              </a:rPr>
              <a:t>All six requested entities responded with SWOT analysis.</a:t>
            </a:r>
            <a:endParaRPr lang="en-US" sz="1500" b="1" dirty="0">
              <a:solidFill>
                <a:schemeClr val="bg1"/>
              </a:solidFill>
            </a:endParaRPr>
          </a:p>
        </p:txBody>
      </p:sp>
      <p:sp>
        <p:nvSpPr>
          <p:cNvPr id="40" name="TextBox 39">
            <a:extLst>
              <a:ext uri="{FF2B5EF4-FFF2-40B4-BE49-F238E27FC236}">
                <a16:creationId xmlns:a16="http://schemas.microsoft.com/office/drawing/2014/main" id="{EBA796BB-C722-7248-A3F2-B4390B481E82}"/>
              </a:ext>
            </a:extLst>
          </p:cNvPr>
          <p:cNvSpPr txBox="1"/>
          <p:nvPr/>
        </p:nvSpPr>
        <p:spPr>
          <a:xfrm>
            <a:off x="7299146" y="1470365"/>
            <a:ext cx="2475554" cy="1888146"/>
          </a:xfrm>
          <a:prstGeom prst="rect">
            <a:avLst/>
          </a:prstGeom>
          <a:noFill/>
        </p:spPr>
        <p:txBody>
          <a:bodyPr wrap="square" rtlCol="0">
            <a:spAutoFit/>
          </a:bodyPr>
          <a:lstStyle/>
          <a:p>
            <a:pPr algn="ctr"/>
            <a:r>
              <a:rPr lang="en-US" sz="1667" b="1" dirty="0">
                <a:solidFill>
                  <a:schemeClr val="bg1"/>
                </a:solidFill>
              </a:rPr>
              <a:t>Determined to finalize rough draft by 10/16 &amp; submit to JPH by 10/20/18.</a:t>
            </a:r>
          </a:p>
          <a:p>
            <a:pPr algn="ctr"/>
            <a:endParaRPr lang="en-US" sz="1667" b="1" dirty="0">
              <a:solidFill>
                <a:schemeClr val="bg1"/>
              </a:solidFill>
            </a:endParaRPr>
          </a:p>
          <a:p>
            <a:pPr algn="ctr"/>
            <a:r>
              <a:rPr lang="en-US" sz="1667" b="1" dirty="0">
                <a:solidFill>
                  <a:schemeClr val="bg1"/>
                </a:solidFill>
              </a:rPr>
              <a:t>GA Executive Committee Meeting in Nashville.</a:t>
            </a:r>
            <a:endParaRPr lang="en-US" sz="1333" b="1" dirty="0">
              <a:solidFill>
                <a:schemeClr val="bg1"/>
              </a:solidFill>
            </a:endParaRPr>
          </a:p>
        </p:txBody>
      </p:sp>
      <p:sp>
        <p:nvSpPr>
          <p:cNvPr id="41" name="TextBox 40">
            <a:extLst>
              <a:ext uri="{FF2B5EF4-FFF2-40B4-BE49-F238E27FC236}">
                <a16:creationId xmlns:a16="http://schemas.microsoft.com/office/drawing/2014/main" id="{466EDD67-5E14-BA48-9E23-05FDBC9438F1}"/>
              </a:ext>
            </a:extLst>
          </p:cNvPr>
          <p:cNvSpPr txBox="1"/>
          <p:nvPr/>
        </p:nvSpPr>
        <p:spPr>
          <a:xfrm>
            <a:off x="9003991" y="3927279"/>
            <a:ext cx="2475554" cy="1888146"/>
          </a:xfrm>
          <a:prstGeom prst="rect">
            <a:avLst/>
          </a:prstGeom>
          <a:noFill/>
        </p:spPr>
        <p:txBody>
          <a:bodyPr wrap="square" rtlCol="0">
            <a:spAutoFit/>
          </a:bodyPr>
          <a:lstStyle/>
          <a:p>
            <a:pPr algn="ctr"/>
            <a:r>
              <a:rPr lang="en-US" sz="1667" b="1" dirty="0">
                <a:solidFill>
                  <a:schemeClr val="bg1"/>
                </a:solidFill>
              </a:rPr>
              <a:t>Meeting with Bishop Blake &amp; Bishop Thuston to advance collaborative strategies before presenting Strategic Framework in General Assembly. </a:t>
            </a:r>
            <a:endParaRPr lang="en-US" sz="1333" b="1" dirty="0">
              <a:solidFill>
                <a:schemeClr val="bg1"/>
              </a:solidFill>
            </a:endParaRPr>
          </a:p>
        </p:txBody>
      </p:sp>
      <p:sp>
        <p:nvSpPr>
          <p:cNvPr id="42" name="TextBox 41">
            <a:extLst>
              <a:ext uri="{FF2B5EF4-FFF2-40B4-BE49-F238E27FC236}">
                <a16:creationId xmlns:a16="http://schemas.microsoft.com/office/drawing/2014/main" id="{518BD330-C5ED-304F-9B1B-230E19204043}"/>
              </a:ext>
            </a:extLst>
          </p:cNvPr>
          <p:cNvSpPr txBox="1"/>
          <p:nvPr/>
        </p:nvSpPr>
        <p:spPr>
          <a:xfrm>
            <a:off x="471206" y="2056600"/>
            <a:ext cx="2475554" cy="1375056"/>
          </a:xfrm>
          <a:prstGeom prst="rect">
            <a:avLst/>
          </a:prstGeom>
          <a:noFill/>
        </p:spPr>
        <p:txBody>
          <a:bodyPr wrap="square" rtlCol="0">
            <a:spAutoFit/>
          </a:bodyPr>
          <a:lstStyle/>
          <a:p>
            <a:pPr algn="ctr"/>
            <a:r>
              <a:rPr lang="en-US" sz="1667" b="1" dirty="0">
                <a:solidFill>
                  <a:schemeClr val="bg1"/>
                </a:solidFill>
              </a:rPr>
              <a:t>July 23 - conference call convened with Elected Officials and their representatives to begin SWOT analysis. </a:t>
            </a:r>
            <a:endParaRPr lang="en-US" sz="1500" b="1" dirty="0">
              <a:solidFill>
                <a:schemeClr val="bg1"/>
              </a:solidFill>
            </a:endParaRPr>
          </a:p>
        </p:txBody>
      </p:sp>
      <p:sp>
        <p:nvSpPr>
          <p:cNvPr id="43" name="TextBox 42">
            <a:extLst>
              <a:ext uri="{FF2B5EF4-FFF2-40B4-BE49-F238E27FC236}">
                <a16:creationId xmlns:a16="http://schemas.microsoft.com/office/drawing/2014/main" id="{7F3B972C-B566-F147-9EDB-EB1E56056041}"/>
              </a:ext>
            </a:extLst>
          </p:cNvPr>
          <p:cNvSpPr txBox="1"/>
          <p:nvPr/>
        </p:nvSpPr>
        <p:spPr>
          <a:xfrm>
            <a:off x="3871752" y="1030909"/>
            <a:ext cx="2475554" cy="2657779"/>
          </a:xfrm>
          <a:prstGeom prst="rect">
            <a:avLst/>
          </a:prstGeom>
          <a:noFill/>
        </p:spPr>
        <p:txBody>
          <a:bodyPr wrap="square" rtlCol="0">
            <a:spAutoFit/>
          </a:bodyPr>
          <a:lstStyle/>
          <a:p>
            <a:pPr algn="ctr"/>
            <a:r>
              <a:rPr lang="en-US" sz="1667" b="1" dirty="0">
                <a:solidFill>
                  <a:schemeClr val="bg1"/>
                </a:solidFill>
              </a:rPr>
              <a:t>9/14/18 - Supt Brown meets with Bishop Bass in St. Louis to discuss process and collaboration. Concluded that PB and GA Chair should meet with working principals for strategic clarity and process.</a:t>
            </a:r>
            <a:endParaRPr lang="en-US" sz="1500" b="1" dirty="0">
              <a:solidFill>
                <a:schemeClr val="bg1"/>
              </a:solidFill>
            </a:endParaRPr>
          </a:p>
        </p:txBody>
      </p:sp>
      <p:grpSp>
        <p:nvGrpSpPr>
          <p:cNvPr id="2" name="Group 1">
            <a:extLst>
              <a:ext uri="{FF2B5EF4-FFF2-40B4-BE49-F238E27FC236}">
                <a16:creationId xmlns:a16="http://schemas.microsoft.com/office/drawing/2014/main" id="{8D835D5D-4638-8E46-90BF-0E9FEEC041FD}"/>
              </a:ext>
            </a:extLst>
          </p:cNvPr>
          <p:cNvGrpSpPr/>
          <p:nvPr/>
        </p:nvGrpSpPr>
        <p:grpSpPr>
          <a:xfrm>
            <a:off x="849443" y="3429000"/>
            <a:ext cx="1698885" cy="1740648"/>
            <a:chOff x="1019331" y="4114800"/>
            <a:chExt cx="2038662" cy="2088777"/>
          </a:xfrm>
        </p:grpSpPr>
        <p:sp>
          <p:nvSpPr>
            <p:cNvPr id="5" name="Rectangle 4">
              <a:extLst>
                <a:ext uri="{FF2B5EF4-FFF2-40B4-BE49-F238E27FC236}">
                  <a16:creationId xmlns:a16="http://schemas.microsoft.com/office/drawing/2014/main" id="{8590BEF2-488E-FE43-BF09-EAC1A38B4FAB}"/>
                </a:ext>
              </a:extLst>
            </p:cNvPr>
            <p:cNvSpPr/>
            <p:nvPr/>
          </p:nvSpPr>
          <p:spPr>
            <a:xfrm>
              <a:off x="1019331" y="4114800"/>
              <a:ext cx="2038662" cy="38224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cxnSp>
          <p:nvCxnSpPr>
            <p:cNvPr id="13" name="Straight Connector 12">
              <a:extLst>
                <a:ext uri="{FF2B5EF4-FFF2-40B4-BE49-F238E27FC236}">
                  <a16:creationId xmlns:a16="http://schemas.microsoft.com/office/drawing/2014/main" id="{D74B505F-E411-474E-A824-E54D438DEAB5}"/>
                </a:ext>
              </a:extLst>
            </p:cNvPr>
            <p:cNvCxnSpPr>
              <a:cxnSpLocks/>
            </p:cNvCxnSpPr>
            <p:nvPr/>
          </p:nvCxnSpPr>
          <p:spPr>
            <a:xfrm>
              <a:off x="2056591" y="4425333"/>
              <a:ext cx="0" cy="935561"/>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29F41014-4872-2D43-A8C4-59278840917A}"/>
                </a:ext>
              </a:extLst>
            </p:cNvPr>
            <p:cNvSpPr/>
            <p:nvPr/>
          </p:nvSpPr>
          <p:spPr>
            <a:xfrm>
              <a:off x="1506071" y="5289177"/>
              <a:ext cx="1097280" cy="914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TextBox 31">
              <a:extLst>
                <a:ext uri="{FF2B5EF4-FFF2-40B4-BE49-F238E27FC236}">
                  <a16:creationId xmlns:a16="http://schemas.microsoft.com/office/drawing/2014/main" id="{55228AA6-2F34-D440-8E1C-F2F067EA0787}"/>
                </a:ext>
              </a:extLst>
            </p:cNvPr>
            <p:cNvSpPr txBox="1"/>
            <p:nvPr/>
          </p:nvSpPr>
          <p:spPr>
            <a:xfrm>
              <a:off x="1576679" y="5325039"/>
              <a:ext cx="968188" cy="849463"/>
            </a:xfrm>
            <a:prstGeom prst="rect">
              <a:avLst/>
            </a:prstGeom>
            <a:noFill/>
          </p:spPr>
          <p:txBody>
            <a:bodyPr wrap="square" rtlCol="0">
              <a:spAutoFit/>
            </a:bodyPr>
            <a:lstStyle/>
            <a:p>
              <a:pPr algn="ctr"/>
              <a:r>
                <a:rPr lang="en-US" sz="2000" b="1" dirty="0">
                  <a:solidFill>
                    <a:schemeClr val="bg1"/>
                  </a:solidFill>
                  <a:latin typeface="Copperplate" panose="02000504000000020004" pitchFamily="2" charset="77"/>
                </a:rPr>
                <a:t>JUL</a:t>
              </a:r>
            </a:p>
            <a:p>
              <a:pPr algn="ctr"/>
              <a:r>
                <a:rPr lang="en-US" sz="2000" b="1" dirty="0">
                  <a:solidFill>
                    <a:schemeClr val="bg1"/>
                  </a:solidFill>
                  <a:latin typeface="Copperplate" panose="02000504000000020004" pitchFamily="2" charset="77"/>
                </a:rPr>
                <a:t>2018</a:t>
              </a:r>
            </a:p>
          </p:txBody>
        </p:sp>
        <p:sp>
          <p:nvSpPr>
            <p:cNvPr id="44" name="Oval 43">
              <a:extLst>
                <a:ext uri="{FF2B5EF4-FFF2-40B4-BE49-F238E27FC236}">
                  <a16:creationId xmlns:a16="http://schemas.microsoft.com/office/drawing/2014/main" id="{D85F10B1-BE98-EE4D-9E79-794A3A9CA858}"/>
                </a:ext>
              </a:extLst>
            </p:cNvPr>
            <p:cNvSpPr/>
            <p:nvPr/>
          </p:nvSpPr>
          <p:spPr>
            <a:xfrm>
              <a:off x="1949017" y="4204444"/>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nvGrpSpPr>
          <p:cNvPr id="3" name="Group 2">
            <a:extLst>
              <a:ext uri="{FF2B5EF4-FFF2-40B4-BE49-F238E27FC236}">
                <a16:creationId xmlns:a16="http://schemas.microsoft.com/office/drawing/2014/main" id="{55EC1F48-83D0-6240-9121-7E1C7DE3E1C8}"/>
              </a:ext>
            </a:extLst>
          </p:cNvPr>
          <p:cNvGrpSpPr/>
          <p:nvPr/>
        </p:nvGrpSpPr>
        <p:grpSpPr>
          <a:xfrm>
            <a:off x="2548328" y="2019201"/>
            <a:ext cx="1698885" cy="1728340"/>
            <a:chOff x="3057993" y="2423041"/>
            <a:chExt cx="2038662" cy="2074008"/>
          </a:xfrm>
        </p:grpSpPr>
        <p:sp>
          <p:nvSpPr>
            <p:cNvPr id="7" name="Rectangle 6">
              <a:extLst>
                <a:ext uri="{FF2B5EF4-FFF2-40B4-BE49-F238E27FC236}">
                  <a16:creationId xmlns:a16="http://schemas.microsoft.com/office/drawing/2014/main" id="{CF1602C0-FEAA-7641-8AAC-8E2BD8D17EDC}"/>
                </a:ext>
              </a:extLst>
            </p:cNvPr>
            <p:cNvSpPr/>
            <p:nvPr/>
          </p:nvSpPr>
          <p:spPr>
            <a:xfrm>
              <a:off x="3057993" y="4114800"/>
              <a:ext cx="2038662" cy="3822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14" name="Straight Connector 13">
              <a:extLst>
                <a:ext uri="{FF2B5EF4-FFF2-40B4-BE49-F238E27FC236}">
                  <a16:creationId xmlns:a16="http://schemas.microsoft.com/office/drawing/2014/main" id="{F7899334-DA75-E34C-9DF5-6E341F59F8FD}"/>
                </a:ext>
              </a:extLst>
            </p:cNvPr>
            <p:cNvCxnSpPr>
              <a:cxnSpLocks/>
            </p:cNvCxnSpPr>
            <p:nvPr/>
          </p:nvCxnSpPr>
          <p:spPr>
            <a:xfrm>
              <a:off x="4080997" y="3281082"/>
              <a:ext cx="0" cy="905434"/>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62BEADE7-D25B-2E4A-A509-2D492A78A713}"/>
                </a:ext>
              </a:extLst>
            </p:cNvPr>
            <p:cNvSpPr/>
            <p:nvPr/>
          </p:nvSpPr>
          <p:spPr>
            <a:xfrm>
              <a:off x="3528684" y="2423041"/>
              <a:ext cx="1097280"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TextBox 32">
              <a:extLst>
                <a:ext uri="{FF2B5EF4-FFF2-40B4-BE49-F238E27FC236}">
                  <a16:creationId xmlns:a16="http://schemas.microsoft.com/office/drawing/2014/main" id="{2CBCC81C-894C-4F46-9799-65A882C06A1F}"/>
                </a:ext>
              </a:extLst>
            </p:cNvPr>
            <p:cNvSpPr txBox="1"/>
            <p:nvPr/>
          </p:nvSpPr>
          <p:spPr>
            <a:xfrm>
              <a:off x="3599219" y="2462569"/>
              <a:ext cx="968188" cy="849463"/>
            </a:xfrm>
            <a:prstGeom prst="rect">
              <a:avLst/>
            </a:prstGeom>
            <a:noFill/>
          </p:spPr>
          <p:txBody>
            <a:bodyPr wrap="square" rtlCol="0">
              <a:spAutoFit/>
            </a:bodyPr>
            <a:lstStyle/>
            <a:p>
              <a:pPr algn="ctr"/>
              <a:r>
                <a:rPr lang="en-US" sz="2000" b="1" dirty="0">
                  <a:latin typeface="Copperplate" panose="02000504000000020004" pitchFamily="2" charset="77"/>
                </a:rPr>
                <a:t>SEP</a:t>
              </a:r>
            </a:p>
            <a:p>
              <a:pPr algn="ctr"/>
              <a:r>
                <a:rPr lang="en-US" sz="2000" b="1" dirty="0">
                  <a:latin typeface="Copperplate" panose="02000504000000020004" pitchFamily="2" charset="77"/>
                </a:rPr>
                <a:t>2018</a:t>
              </a:r>
            </a:p>
          </p:txBody>
        </p:sp>
        <p:sp>
          <p:nvSpPr>
            <p:cNvPr id="45" name="Oval 44">
              <a:extLst>
                <a:ext uri="{FF2B5EF4-FFF2-40B4-BE49-F238E27FC236}">
                  <a16:creationId xmlns:a16="http://schemas.microsoft.com/office/drawing/2014/main" id="{BA578C88-0FFC-7D47-AF15-96DE8771D859}"/>
                </a:ext>
              </a:extLst>
            </p:cNvPr>
            <p:cNvSpPr/>
            <p:nvPr/>
          </p:nvSpPr>
          <p:spPr>
            <a:xfrm>
              <a:off x="3980952" y="4194817"/>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nvGrpSpPr>
          <p:cNvPr id="4" name="Group 3">
            <a:extLst>
              <a:ext uri="{FF2B5EF4-FFF2-40B4-BE49-F238E27FC236}">
                <a16:creationId xmlns:a16="http://schemas.microsoft.com/office/drawing/2014/main" id="{16DA7205-72D3-4F45-810E-23E1504EA86E}"/>
              </a:ext>
            </a:extLst>
          </p:cNvPr>
          <p:cNvGrpSpPr/>
          <p:nvPr/>
        </p:nvGrpSpPr>
        <p:grpSpPr>
          <a:xfrm>
            <a:off x="4247213" y="3429000"/>
            <a:ext cx="1698885" cy="1994648"/>
            <a:chOff x="5096655" y="4114800"/>
            <a:chExt cx="2038662" cy="2393578"/>
          </a:xfrm>
        </p:grpSpPr>
        <p:sp>
          <p:nvSpPr>
            <p:cNvPr id="8" name="Rectangle 7">
              <a:extLst>
                <a:ext uri="{FF2B5EF4-FFF2-40B4-BE49-F238E27FC236}">
                  <a16:creationId xmlns:a16="http://schemas.microsoft.com/office/drawing/2014/main" id="{810000DC-5DBF-F240-9DFA-9CC34E770B3C}"/>
                </a:ext>
              </a:extLst>
            </p:cNvPr>
            <p:cNvSpPr/>
            <p:nvPr/>
          </p:nvSpPr>
          <p:spPr>
            <a:xfrm>
              <a:off x="5096655" y="4114800"/>
              <a:ext cx="2038662" cy="38224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cxnSp>
          <p:nvCxnSpPr>
            <p:cNvPr id="15" name="Straight Connector 14">
              <a:extLst>
                <a:ext uri="{FF2B5EF4-FFF2-40B4-BE49-F238E27FC236}">
                  <a16:creationId xmlns:a16="http://schemas.microsoft.com/office/drawing/2014/main" id="{03E2CE1B-790D-AB42-8BD4-C3D7FC911ABE}"/>
                </a:ext>
              </a:extLst>
            </p:cNvPr>
            <p:cNvCxnSpPr>
              <a:cxnSpLocks/>
            </p:cNvCxnSpPr>
            <p:nvPr/>
          </p:nvCxnSpPr>
          <p:spPr>
            <a:xfrm>
              <a:off x="6155517" y="4497048"/>
              <a:ext cx="0" cy="1186576"/>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1572CA5-D9F9-5849-8AFE-3A263563856F}"/>
                </a:ext>
              </a:extLst>
            </p:cNvPr>
            <p:cNvSpPr/>
            <p:nvPr/>
          </p:nvSpPr>
          <p:spPr>
            <a:xfrm>
              <a:off x="5606877" y="5593978"/>
              <a:ext cx="1097280" cy="9144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TextBox 33">
              <a:extLst>
                <a:ext uri="{FF2B5EF4-FFF2-40B4-BE49-F238E27FC236}">
                  <a16:creationId xmlns:a16="http://schemas.microsoft.com/office/drawing/2014/main" id="{1BAEAC55-5BE1-CB4B-8472-A466897973E7}"/>
                </a:ext>
              </a:extLst>
            </p:cNvPr>
            <p:cNvSpPr txBox="1"/>
            <p:nvPr/>
          </p:nvSpPr>
          <p:spPr>
            <a:xfrm>
              <a:off x="5671423" y="5623596"/>
              <a:ext cx="968188" cy="849463"/>
            </a:xfrm>
            <a:prstGeom prst="rect">
              <a:avLst/>
            </a:prstGeom>
            <a:noFill/>
          </p:spPr>
          <p:txBody>
            <a:bodyPr wrap="square" rtlCol="0">
              <a:spAutoFit/>
            </a:bodyPr>
            <a:lstStyle/>
            <a:p>
              <a:pPr algn="ctr"/>
              <a:r>
                <a:rPr lang="en-US" sz="2000" b="1" dirty="0">
                  <a:solidFill>
                    <a:schemeClr val="bg1"/>
                  </a:solidFill>
                  <a:latin typeface="Copperplate" panose="02000504000000020004" pitchFamily="2" charset="77"/>
                </a:rPr>
                <a:t>SEP</a:t>
              </a:r>
            </a:p>
            <a:p>
              <a:pPr algn="ctr"/>
              <a:r>
                <a:rPr lang="en-US" sz="2000" b="1" dirty="0">
                  <a:solidFill>
                    <a:schemeClr val="bg1"/>
                  </a:solidFill>
                  <a:latin typeface="Copperplate" panose="02000504000000020004" pitchFamily="2" charset="77"/>
                </a:rPr>
                <a:t>2018</a:t>
              </a:r>
            </a:p>
          </p:txBody>
        </p:sp>
        <p:sp>
          <p:nvSpPr>
            <p:cNvPr id="46" name="Oval 45">
              <a:extLst>
                <a:ext uri="{FF2B5EF4-FFF2-40B4-BE49-F238E27FC236}">
                  <a16:creationId xmlns:a16="http://schemas.microsoft.com/office/drawing/2014/main" id="{886E8337-81D8-D34E-A8AD-32D30235A4B9}"/>
                </a:ext>
              </a:extLst>
            </p:cNvPr>
            <p:cNvSpPr/>
            <p:nvPr/>
          </p:nvSpPr>
          <p:spPr>
            <a:xfrm>
              <a:off x="6027773" y="4194817"/>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nvGrpSpPr>
          <p:cNvPr id="12" name="Group 11">
            <a:extLst>
              <a:ext uri="{FF2B5EF4-FFF2-40B4-BE49-F238E27FC236}">
                <a16:creationId xmlns:a16="http://schemas.microsoft.com/office/drawing/2014/main" id="{AA23936E-3DAB-1F4C-8B2A-A1C9B59E51AB}"/>
              </a:ext>
            </a:extLst>
          </p:cNvPr>
          <p:cNvGrpSpPr/>
          <p:nvPr/>
        </p:nvGrpSpPr>
        <p:grpSpPr>
          <a:xfrm>
            <a:off x="5946098" y="2196352"/>
            <a:ext cx="1698885" cy="1551189"/>
            <a:chOff x="7135317" y="2635622"/>
            <a:chExt cx="2038662" cy="1861427"/>
          </a:xfrm>
        </p:grpSpPr>
        <p:sp>
          <p:nvSpPr>
            <p:cNvPr id="9" name="Rectangle 8">
              <a:extLst>
                <a:ext uri="{FF2B5EF4-FFF2-40B4-BE49-F238E27FC236}">
                  <a16:creationId xmlns:a16="http://schemas.microsoft.com/office/drawing/2014/main" id="{D5FDED00-DED4-4C41-8753-EF3782DD02D0}"/>
                </a:ext>
              </a:extLst>
            </p:cNvPr>
            <p:cNvSpPr/>
            <p:nvPr/>
          </p:nvSpPr>
          <p:spPr>
            <a:xfrm>
              <a:off x="7135317" y="4114800"/>
              <a:ext cx="2038662" cy="38224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17" name="Straight Connector 16">
              <a:extLst>
                <a:ext uri="{FF2B5EF4-FFF2-40B4-BE49-F238E27FC236}">
                  <a16:creationId xmlns:a16="http://schemas.microsoft.com/office/drawing/2014/main" id="{9B928C58-639D-744A-A715-E5105802C819}"/>
                </a:ext>
              </a:extLst>
            </p:cNvPr>
            <p:cNvCxnSpPr>
              <a:cxnSpLocks/>
            </p:cNvCxnSpPr>
            <p:nvPr/>
          </p:nvCxnSpPr>
          <p:spPr>
            <a:xfrm>
              <a:off x="8194179" y="3496235"/>
              <a:ext cx="0" cy="684186"/>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E0F6E92-A45E-DF43-826F-E0CF62FE0C9C}"/>
                </a:ext>
              </a:extLst>
            </p:cNvPr>
            <p:cNvSpPr/>
            <p:nvPr/>
          </p:nvSpPr>
          <p:spPr>
            <a:xfrm>
              <a:off x="7645539" y="2635622"/>
              <a:ext cx="1097280" cy="914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TextBox 34">
              <a:extLst>
                <a:ext uri="{FF2B5EF4-FFF2-40B4-BE49-F238E27FC236}">
                  <a16:creationId xmlns:a16="http://schemas.microsoft.com/office/drawing/2014/main" id="{1E27335E-B4C3-E94B-A9F7-23039C948E19}"/>
                </a:ext>
              </a:extLst>
            </p:cNvPr>
            <p:cNvSpPr txBox="1"/>
            <p:nvPr/>
          </p:nvSpPr>
          <p:spPr>
            <a:xfrm>
              <a:off x="7707932" y="2662114"/>
              <a:ext cx="968188" cy="849463"/>
            </a:xfrm>
            <a:prstGeom prst="rect">
              <a:avLst/>
            </a:prstGeom>
            <a:noFill/>
          </p:spPr>
          <p:txBody>
            <a:bodyPr wrap="square" rtlCol="0">
              <a:spAutoFit/>
            </a:bodyPr>
            <a:lstStyle/>
            <a:p>
              <a:pPr algn="ctr"/>
              <a:r>
                <a:rPr lang="en-US" sz="2000" b="1" dirty="0">
                  <a:solidFill>
                    <a:schemeClr val="bg1"/>
                  </a:solidFill>
                  <a:latin typeface="Copperplate" panose="02000504000000020004" pitchFamily="2" charset="77"/>
                </a:rPr>
                <a:t>OCT</a:t>
              </a:r>
            </a:p>
            <a:p>
              <a:pPr algn="ctr"/>
              <a:r>
                <a:rPr lang="en-US" sz="2000" b="1" dirty="0">
                  <a:solidFill>
                    <a:schemeClr val="bg1"/>
                  </a:solidFill>
                  <a:latin typeface="Copperplate" panose="02000504000000020004" pitchFamily="2" charset="77"/>
                </a:rPr>
                <a:t>2018</a:t>
              </a:r>
            </a:p>
          </p:txBody>
        </p:sp>
        <p:sp>
          <p:nvSpPr>
            <p:cNvPr id="47" name="Oval 46">
              <a:extLst>
                <a:ext uri="{FF2B5EF4-FFF2-40B4-BE49-F238E27FC236}">
                  <a16:creationId xmlns:a16="http://schemas.microsoft.com/office/drawing/2014/main" id="{DBC9E0D5-C673-6E4C-BACE-D4610D809AA5}"/>
                </a:ext>
              </a:extLst>
            </p:cNvPr>
            <p:cNvSpPr/>
            <p:nvPr/>
          </p:nvSpPr>
          <p:spPr>
            <a:xfrm>
              <a:off x="8085674" y="4194817"/>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nvGrpSpPr>
          <p:cNvPr id="16" name="Group 15">
            <a:extLst>
              <a:ext uri="{FF2B5EF4-FFF2-40B4-BE49-F238E27FC236}">
                <a16:creationId xmlns:a16="http://schemas.microsoft.com/office/drawing/2014/main" id="{DA5A6A87-2C21-9A4E-BFA9-EBD775E48777}"/>
              </a:ext>
            </a:extLst>
          </p:cNvPr>
          <p:cNvGrpSpPr/>
          <p:nvPr/>
        </p:nvGrpSpPr>
        <p:grpSpPr>
          <a:xfrm>
            <a:off x="7644983" y="3429000"/>
            <a:ext cx="1698885" cy="1725707"/>
            <a:chOff x="9173979" y="4114800"/>
            <a:chExt cx="2038662" cy="2070848"/>
          </a:xfrm>
        </p:grpSpPr>
        <p:sp>
          <p:nvSpPr>
            <p:cNvPr id="10" name="Rectangle 9">
              <a:extLst>
                <a:ext uri="{FF2B5EF4-FFF2-40B4-BE49-F238E27FC236}">
                  <a16:creationId xmlns:a16="http://schemas.microsoft.com/office/drawing/2014/main" id="{6CE7C724-8131-754E-A01E-3429E1B751BC}"/>
                </a:ext>
              </a:extLst>
            </p:cNvPr>
            <p:cNvSpPr/>
            <p:nvPr/>
          </p:nvSpPr>
          <p:spPr>
            <a:xfrm>
              <a:off x="9173979" y="4114800"/>
              <a:ext cx="2038662" cy="38224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21" name="Straight Connector 20">
              <a:extLst>
                <a:ext uri="{FF2B5EF4-FFF2-40B4-BE49-F238E27FC236}">
                  <a16:creationId xmlns:a16="http://schemas.microsoft.com/office/drawing/2014/main" id="{A04E0CC7-ED08-8D49-9E0D-160DAE97D211}"/>
                </a:ext>
              </a:extLst>
            </p:cNvPr>
            <p:cNvCxnSpPr>
              <a:cxnSpLocks/>
            </p:cNvCxnSpPr>
            <p:nvPr/>
          </p:nvCxnSpPr>
          <p:spPr>
            <a:xfrm>
              <a:off x="10253854" y="4408722"/>
              <a:ext cx="0" cy="952172"/>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5EBFADF7-605B-4C41-AAD9-F3E23B41E776}"/>
                </a:ext>
              </a:extLst>
            </p:cNvPr>
            <p:cNvSpPr/>
            <p:nvPr/>
          </p:nvSpPr>
          <p:spPr>
            <a:xfrm>
              <a:off x="9705214" y="5271248"/>
              <a:ext cx="1097280" cy="914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TextBox 35">
              <a:extLst>
                <a:ext uri="{FF2B5EF4-FFF2-40B4-BE49-F238E27FC236}">
                  <a16:creationId xmlns:a16="http://schemas.microsoft.com/office/drawing/2014/main" id="{D056C199-5B58-C542-B425-47AFBBCB1650}"/>
                </a:ext>
              </a:extLst>
            </p:cNvPr>
            <p:cNvSpPr txBox="1"/>
            <p:nvPr/>
          </p:nvSpPr>
          <p:spPr>
            <a:xfrm>
              <a:off x="9771643" y="5325045"/>
              <a:ext cx="968188" cy="849463"/>
            </a:xfrm>
            <a:prstGeom prst="rect">
              <a:avLst/>
            </a:prstGeom>
            <a:noFill/>
          </p:spPr>
          <p:txBody>
            <a:bodyPr wrap="square" rtlCol="0">
              <a:spAutoFit/>
            </a:bodyPr>
            <a:lstStyle/>
            <a:p>
              <a:pPr algn="ctr"/>
              <a:r>
                <a:rPr lang="en-US" sz="2000" b="1" dirty="0">
                  <a:solidFill>
                    <a:schemeClr val="bg1"/>
                  </a:solidFill>
                  <a:latin typeface="Copperplate" panose="02000504000000020004" pitchFamily="2" charset="77"/>
                </a:rPr>
                <a:t>OCT</a:t>
              </a:r>
            </a:p>
            <a:p>
              <a:pPr algn="ctr"/>
              <a:r>
                <a:rPr lang="en-US" sz="2000" b="1" dirty="0">
                  <a:solidFill>
                    <a:schemeClr val="bg1"/>
                  </a:solidFill>
                  <a:latin typeface="Copperplate" panose="02000504000000020004" pitchFamily="2" charset="77"/>
                </a:rPr>
                <a:t>2018</a:t>
              </a:r>
            </a:p>
          </p:txBody>
        </p:sp>
        <p:sp>
          <p:nvSpPr>
            <p:cNvPr id="48" name="Oval 47">
              <a:extLst>
                <a:ext uri="{FF2B5EF4-FFF2-40B4-BE49-F238E27FC236}">
                  <a16:creationId xmlns:a16="http://schemas.microsoft.com/office/drawing/2014/main" id="{DB13FF80-1CC8-B746-91F9-1CB654C5B44F}"/>
                </a:ext>
              </a:extLst>
            </p:cNvPr>
            <p:cNvSpPr/>
            <p:nvPr/>
          </p:nvSpPr>
          <p:spPr>
            <a:xfrm>
              <a:off x="10135849" y="4204444"/>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grpSp>
        <p:nvGrpSpPr>
          <p:cNvPr id="18" name="Group 17">
            <a:extLst>
              <a:ext uri="{FF2B5EF4-FFF2-40B4-BE49-F238E27FC236}">
                <a16:creationId xmlns:a16="http://schemas.microsoft.com/office/drawing/2014/main" id="{842208DE-4376-E540-B7DC-0FA53E98B75E}"/>
              </a:ext>
            </a:extLst>
          </p:cNvPr>
          <p:cNvGrpSpPr/>
          <p:nvPr/>
        </p:nvGrpSpPr>
        <p:grpSpPr>
          <a:xfrm>
            <a:off x="9343868" y="2034141"/>
            <a:ext cx="1698885" cy="1713400"/>
            <a:chOff x="11212641" y="2440969"/>
            <a:chExt cx="2038662" cy="2056080"/>
          </a:xfrm>
        </p:grpSpPr>
        <p:sp>
          <p:nvSpPr>
            <p:cNvPr id="11" name="Rectangle 10">
              <a:extLst>
                <a:ext uri="{FF2B5EF4-FFF2-40B4-BE49-F238E27FC236}">
                  <a16:creationId xmlns:a16="http://schemas.microsoft.com/office/drawing/2014/main" id="{FB1535E3-6A6A-DF49-9598-EE653733E613}"/>
                </a:ext>
              </a:extLst>
            </p:cNvPr>
            <p:cNvSpPr/>
            <p:nvPr/>
          </p:nvSpPr>
          <p:spPr>
            <a:xfrm>
              <a:off x="11212641" y="4114800"/>
              <a:ext cx="2038662" cy="3822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p>
          </p:txBody>
        </p:sp>
        <p:cxnSp>
          <p:nvCxnSpPr>
            <p:cNvPr id="23" name="Straight Connector 22">
              <a:extLst>
                <a:ext uri="{FF2B5EF4-FFF2-40B4-BE49-F238E27FC236}">
                  <a16:creationId xmlns:a16="http://schemas.microsoft.com/office/drawing/2014/main" id="{60F2AEB1-CB44-6D46-AA4D-A721C292E22D}"/>
                </a:ext>
              </a:extLst>
            </p:cNvPr>
            <p:cNvCxnSpPr>
              <a:cxnSpLocks/>
            </p:cNvCxnSpPr>
            <p:nvPr/>
          </p:nvCxnSpPr>
          <p:spPr>
            <a:xfrm>
              <a:off x="12294285" y="3281082"/>
              <a:ext cx="0" cy="897906"/>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5D9CB770-B2CD-0642-9894-E253DE316853}"/>
                </a:ext>
              </a:extLst>
            </p:cNvPr>
            <p:cNvSpPr/>
            <p:nvPr/>
          </p:nvSpPr>
          <p:spPr>
            <a:xfrm>
              <a:off x="11758088" y="2440969"/>
              <a:ext cx="1097280" cy="914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TextBox 36">
              <a:extLst>
                <a:ext uri="{FF2B5EF4-FFF2-40B4-BE49-F238E27FC236}">
                  <a16:creationId xmlns:a16="http://schemas.microsoft.com/office/drawing/2014/main" id="{7A7C84B9-768B-454E-8691-CAA079E355F9}"/>
                </a:ext>
              </a:extLst>
            </p:cNvPr>
            <p:cNvSpPr txBox="1"/>
            <p:nvPr/>
          </p:nvSpPr>
          <p:spPr>
            <a:xfrm>
              <a:off x="11833393" y="2451035"/>
              <a:ext cx="968188" cy="849463"/>
            </a:xfrm>
            <a:prstGeom prst="rect">
              <a:avLst/>
            </a:prstGeom>
            <a:noFill/>
          </p:spPr>
          <p:txBody>
            <a:bodyPr wrap="square" rtlCol="0">
              <a:spAutoFit/>
            </a:bodyPr>
            <a:lstStyle/>
            <a:p>
              <a:pPr algn="ctr"/>
              <a:r>
                <a:rPr lang="en-US" sz="2000" b="1" dirty="0">
                  <a:latin typeface="Copperplate" panose="02000504000000020004" pitchFamily="2" charset="77"/>
                </a:rPr>
                <a:t>OCT</a:t>
              </a:r>
            </a:p>
            <a:p>
              <a:pPr algn="ctr"/>
              <a:r>
                <a:rPr lang="en-US" sz="2000" b="1" dirty="0">
                  <a:latin typeface="Copperplate" panose="02000504000000020004" pitchFamily="2" charset="77"/>
                </a:rPr>
                <a:t>2018</a:t>
              </a:r>
            </a:p>
          </p:txBody>
        </p:sp>
        <p:sp>
          <p:nvSpPr>
            <p:cNvPr id="49" name="Oval 48">
              <a:extLst>
                <a:ext uri="{FF2B5EF4-FFF2-40B4-BE49-F238E27FC236}">
                  <a16:creationId xmlns:a16="http://schemas.microsoft.com/office/drawing/2014/main" id="{92BE9BE4-079B-2F49-A6FC-E6E7AE319B4C}"/>
                </a:ext>
              </a:extLst>
            </p:cNvPr>
            <p:cNvSpPr/>
            <p:nvPr/>
          </p:nvSpPr>
          <p:spPr>
            <a:xfrm>
              <a:off x="12175821" y="4208923"/>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50" name="Straight Connector 49">
            <a:extLst>
              <a:ext uri="{FF2B5EF4-FFF2-40B4-BE49-F238E27FC236}">
                <a16:creationId xmlns:a16="http://schemas.microsoft.com/office/drawing/2014/main" id="{14757E00-E857-1E4C-8610-05A8DA226EF2}"/>
              </a:ext>
            </a:extLst>
          </p:cNvPr>
          <p:cNvCxnSpPr/>
          <p:nvPr/>
        </p:nvCxnSpPr>
        <p:spPr>
          <a:xfrm>
            <a:off x="340492" y="602853"/>
            <a:ext cx="1151101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24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F9114B2C-D265-A34C-891E-7191B83B208F}"/>
              </a:ext>
            </a:extLst>
          </p:cNvPr>
          <p:cNvSpPr/>
          <p:nvPr/>
        </p:nvSpPr>
        <p:spPr>
          <a:xfrm>
            <a:off x="0" y="0"/>
            <a:ext cx="12192000" cy="6858000"/>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7" name="Group 6">
            <a:extLst>
              <a:ext uri="{FF2B5EF4-FFF2-40B4-BE49-F238E27FC236}">
                <a16:creationId xmlns:a16="http://schemas.microsoft.com/office/drawing/2014/main" id="{657656C4-D18F-F443-9EE7-C4C16B2B356D}"/>
              </a:ext>
            </a:extLst>
          </p:cNvPr>
          <p:cNvGrpSpPr/>
          <p:nvPr/>
        </p:nvGrpSpPr>
        <p:grpSpPr>
          <a:xfrm>
            <a:off x="206874" y="2881865"/>
            <a:ext cx="11785259" cy="3502211"/>
            <a:chOff x="305788" y="729010"/>
            <a:chExt cx="11788478" cy="2852371"/>
          </a:xfrm>
        </p:grpSpPr>
        <p:sp>
          <p:nvSpPr>
            <p:cNvPr id="14" name="TextBox 13">
              <a:extLst>
                <a:ext uri="{FF2B5EF4-FFF2-40B4-BE49-F238E27FC236}">
                  <a16:creationId xmlns:a16="http://schemas.microsoft.com/office/drawing/2014/main" id="{BE17F41C-2EEE-AB46-B4E2-94FB37A11486}"/>
                </a:ext>
              </a:extLst>
            </p:cNvPr>
            <p:cNvSpPr txBox="1"/>
            <p:nvPr/>
          </p:nvSpPr>
          <p:spPr>
            <a:xfrm>
              <a:off x="305788" y="1314686"/>
              <a:ext cx="1806226" cy="576537"/>
            </a:xfrm>
            <a:prstGeom prst="rect">
              <a:avLst/>
            </a:prstGeom>
            <a:noFill/>
          </p:spPr>
          <p:txBody>
            <a:bodyPr wrap="square" rtlCol="0">
              <a:spAutoFit/>
            </a:bodyPr>
            <a:lstStyle/>
            <a:p>
              <a:pPr algn="ctr"/>
              <a:r>
                <a:rPr lang="en-US" sz="2000" b="1" dirty="0">
                  <a:solidFill>
                    <a:schemeClr val="bg1"/>
                  </a:solidFill>
                  <a:latin typeface="Copperplate" panose="02000504000000020004" pitchFamily="2" charset="77"/>
                </a:rPr>
                <a:t>Toolbox</a:t>
              </a:r>
            </a:p>
            <a:p>
              <a:pPr algn="ctr"/>
              <a:r>
                <a:rPr lang="en-US" sz="2000" b="1" dirty="0">
                  <a:solidFill>
                    <a:schemeClr val="bg1"/>
                  </a:solidFill>
                  <a:latin typeface="Copperplate" panose="02000504000000020004" pitchFamily="2" charset="77"/>
                </a:rPr>
                <a:t>Assessment</a:t>
              </a:r>
            </a:p>
          </p:txBody>
        </p:sp>
        <p:sp>
          <p:nvSpPr>
            <p:cNvPr id="16" name="TextBox 15">
              <a:extLst>
                <a:ext uri="{FF2B5EF4-FFF2-40B4-BE49-F238E27FC236}">
                  <a16:creationId xmlns:a16="http://schemas.microsoft.com/office/drawing/2014/main" id="{CA8782C8-6150-8744-A8DB-50BACB21FD42}"/>
                </a:ext>
              </a:extLst>
            </p:cNvPr>
            <p:cNvSpPr txBox="1"/>
            <p:nvPr/>
          </p:nvSpPr>
          <p:spPr>
            <a:xfrm>
              <a:off x="1870933" y="2202420"/>
              <a:ext cx="1964718" cy="493085"/>
            </a:xfrm>
            <a:prstGeom prst="rect">
              <a:avLst/>
            </a:prstGeom>
            <a:noFill/>
          </p:spPr>
          <p:txBody>
            <a:bodyPr wrap="square" rtlCol="0">
              <a:spAutoFit/>
            </a:bodyPr>
            <a:lstStyle/>
            <a:p>
              <a:pPr algn="ctr"/>
              <a:r>
                <a:rPr lang="en-US" sz="1667" b="1" dirty="0">
                  <a:solidFill>
                    <a:schemeClr val="bg1"/>
                  </a:solidFill>
                  <a:latin typeface="Copperplate" panose="02000504000000020004" pitchFamily="2" charset="77"/>
                </a:rPr>
                <a:t>Proposed</a:t>
              </a:r>
            </a:p>
            <a:p>
              <a:pPr algn="ctr"/>
              <a:r>
                <a:rPr lang="en-US" sz="1667" b="1" dirty="0">
                  <a:solidFill>
                    <a:schemeClr val="bg1"/>
                  </a:solidFill>
                  <a:latin typeface="Copperplate" panose="02000504000000020004" pitchFamily="2" charset="77"/>
                </a:rPr>
                <a:t>Collaboration</a:t>
              </a:r>
              <a:endParaRPr lang="en-US" sz="667" b="1" dirty="0">
                <a:solidFill>
                  <a:schemeClr val="bg1"/>
                </a:solidFill>
                <a:latin typeface="Copperplate" panose="02000504000000020004" pitchFamily="2" charset="77"/>
              </a:endParaRPr>
            </a:p>
          </p:txBody>
        </p:sp>
        <p:sp>
          <p:nvSpPr>
            <p:cNvPr id="18" name="TextBox 17">
              <a:extLst>
                <a:ext uri="{FF2B5EF4-FFF2-40B4-BE49-F238E27FC236}">
                  <a16:creationId xmlns:a16="http://schemas.microsoft.com/office/drawing/2014/main" id="{F93A1000-1726-274A-8D8B-73892D9559FE}"/>
                </a:ext>
              </a:extLst>
            </p:cNvPr>
            <p:cNvSpPr txBox="1"/>
            <p:nvPr/>
          </p:nvSpPr>
          <p:spPr>
            <a:xfrm>
              <a:off x="3239085" y="1197958"/>
              <a:ext cx="2625027" cy="702028"/>
            </a:xfrm>
            <a:prstGeom prst="rect">
              <a:avLst/>
            </a:prstGeom>
            <a:noFill/>
          </p:spPr>
          <p:txBody>
            <a:bodyPr wrap="square" rtlCol="0">
              <a:spAutoFit/>
            </a:bodyPr>
            <a:lstStyle/>
            <a:p>
              <a:pPr algn="ctr"/>
              <a:r>
                <a:rPr lang="en-US" sz="1667" b="1" dirty="0">
                  <a:solidFill>
                    <a:schemeClr val="bg1"/>
                  </a:solidFill>
                  <a:latin typeface="Copperplate" panose="02000504000000020004" pitchFamily="2" charset="77"/>
                </a:rPr>
                <a:t>General Assembly</a:t>
              </a:r>
            </a:p>
            <a:p>
              <a:pPr algn="ctr"/>
              <a:r>
                <a:rPr lang="en-US" sz="1667" b="1" dirty="0">
                  <a:solidFill>
                    <a:schemeClr val="bg1"/>
                  </a:solidFill>
                  <a:latin typeface="Copperplate" panose="02000504000000020004" pitchFamily="2" charset="77"/>
                </a:rPr>
                <a:t>Toolbox</a:t>
              </a:r>
            </a:p>
            <a:p>
              <a:pPr algn="ctr"/>
              <a:r>
                <a:rPr lang="en-US" sz="1667" b="1" dirty="0">
                  <a:solidFill>
                    <a:schemeClr val="bg1"/>
                  </a:solidFill>
                  <a:latin typeface="Copperplate" panose="02000504000000020004" pitchFamily="2" charset="77"/>
                </a:rPr>
                <a:t>Confabulation</a:t>
              </a:r>
            </a:p>
          </p:txBody>
        </p:sp>
        <p:sp>
          <p:nvSpPr>
            <p:cNvPr id="22" name="TextBox 21">
              <a:extLst>
                <a:ext uri="{FF2B5EF4-FFF2-40B4-BE49-F238E27FC236}">
                  <a16:creationId xmlns:a16="http://schemas.microsoft.com/office/drawing/2014/main" id="{3EED47AD-BFDD-8D41-837B-82BC1A9BB9D1}"/>
                </a:ext>
              </a:extLst>
            </p:cNvPr>
            <p:cNvSpPr txBox="1"/>
            <p:nvPr/>
          </p:nvSpPr>
          <p:spPr>
            <a:xfrm>
              <a:off x="6914148" y="1193281"/>
              <a:ext cx="1965433" cy="702028"/>
            </a:xfrm>
            <a:prstGeom prst="rect">
              <a:avLst/>
            </a:prstGeom>
            <a:noFill/>
          </p:spPr>
          <p:txBody>
            <a:bodyPr wrap="square" rtlCol="0">
              <a:spAutoFit/>
            </a:bodyPr>
            <a:lstStyle/>
            <a:p>
              <a:pPr algn="ctr"/>
              <a:r>
                <a:rPr lang="en-US" sz="1667" b="1" dirty="0">
                  <a:solidFill>
                    <a:schemeClr val="bg1"/>
                  </a:solidFill>
                  <a:latin typeface="Copperplate" panose="02000504000000020004" pitchFamily="2" charset="77"/>
                </a:rPr>
                <a:t>Executive</a:t>
              </a:r>
            </a:p>
            <a:p>
              <a:pPr algn="ctr"/>
              <a:r>
                <a:rPr lang="en-US" sz="1667" b="1" dirty="0">
                  <a:solidFill>
                    <a:schemeClr val="bg1"/>
                  </a:solidFill>
                  <a:latin typeface="Copperplate" panose="02000504000000020004" pitchFamily="2" charset="77"/>
                </a:rPr>
                <a:t>Branch</a:t>
              </a:r>
            </a:p>
            <a:p>
              <a:pPr algn="ctr"/>
              <a:r>
                <a:rPr lang="en-US" sz="1667" b="1" dirty="0">
                  <a:solidFill>
                    <a:schemeClr val="bg1"/>
                  </a:solidFill>
                  <a:latin typeface="Copperplate" panose="02000504000000020004" pitchFamily="2" charset="77"/>
                </a:rPr>
                <a:t>Formulation</a:t>
              </a:r>
              <a:endParaRPr lang="en-US" sz="833" b="1" dirty="0">
                <a:solidFill>
                  <a:schemeClr val="bg1"/>
                </a:solidFill>
                <a:latin typeface="Copperplate" panose="02000504000000020004" pitchFamily="2" charset="77"/>
              </a:endParaRPr>
            </a:p>
          </p:txBody>
        </p:sp>
        <p:sp>
          <p:nvSpPr>
            <p:cNvPr id="23" name="TextBox 22">
              <a:extLst>
                <a:ext uri="{FF2B5EF4-FFF2-40B4-BE49-F238E27FC236}">
                  <a16:creationId xmlns:a16="http://schemas.microsoft.com/office/drawing/2014/main" id="{B1FC53EE-8AF9-D14B-972D-FB964F02D59D}"/>
                </a:ext>
              </a:extLst>
            </p:cNvPr>
            <p:cNvSpPr txBox="1"/>
            <p:nvPr/>
          </p:nvSpPr>
          <p:spPr>
            <a:xfrm>
              <a:off x="8688154" y="2208731"/>
              <a:ext cx="1775164" cy="702028"/>
            </a:xfrm>
            <a:prstGeom prst="rect">
              <a:avLst/>
            </a:prstGeom>
            <a:noFill/>
          </p:spPr>
          <p:txBody>
            <a:bodyPr wrap="square" rtlCol="0">
              <a:spAutoFit/>
            </a:bodyPr>
            <a:lstStyle/>
            <a:p>
              <a:pPr algn="ctr"/>
              <a:r>
                <a:rPr lang="en-US" sz="1667" b="1" dirty="0">
                  <a:solidFill>
                    <a:schemeClr val="bg1"/>
                  </a:solidFill>
                  <a:latin typeface="Copperplate" panose="02000504000000020004" pitchFamily="2" charset="77"/>
                </a:rPr>
                <a:t>Executive</a:t>
              </a:r>
            </a:p>
            <a:p>
              <a:pPr algn="ctr"/>
              <a:r>
                <a:rPr lang="en-US" sz="1667" b="1" dirty="0">
                  <a:solidFill>
                    <a:schemeClr val="bg1"/>
                  </a:solidFill>
                  <a:latin typeface="Copperplate" panose="02000504000000020004" pitchFamily="2" charset="77"/>
                </a:rPr>
                <a:t>Branch</a:t>
              </a:r>
            </a:p>
            <a:p>
              <a:pPr algn="ctr"/>
              <a:r>
                <a:rPr lang="en-US" sz="1667" b="1" dirty="0">
                  <a:solidFill>
                    <a:schemeClr val="bg1"/>
                  </a:solidFill>
                  <a:latin typeface="Copperplate" panose="02000504000000020004" pitchFamily="2" charset="77"/>
                </a:rPr>
                <a:t>Formulation</a:t>
              </a:r>
              <a:endParaRPr lang="en-US" sz="833" b="1" dirty="0">
                <a:solidFill>
                  <a:schemeClr val="bg1"/>
                </a:solidFill>
                <a:latin typeface="Copperplate" panose="02000504000000020004" pitchFamily="2" charset="77"/>
              </a:endParaRPr>
            </a:p>
          </p:txBody>
        </p:sp>
        <p:grpSp>
          <p:nvGrpSpPr>
            <p:cNvPr id="24" name="Group 23">
              <a:extLst>
                <a:ext uri="{FF2B5EF4-FFF2-40B4-BE49-F238E27FC236}">
                  <a16:creationId xmlns:a16="http://schemas.microsoft.com/office/drawing/2014/main" id="{641D15FC-ABCE-7E41-B68A-5C9497F8D7F0}"/>
                </a:ext>
              </a:extLst>
            </p:cNvPr>
            <p:cNvGrpSpPr/>
            <p:nvPr/>
          </p:nvGrpSpPr>
          <p:grpSpPr>
            <a:xfrm>
              <a:off x="355827" y="1910192"/>
              <a:ext cx="1666772" cy="1458379"/>
              <a:chOff x="1019331" y="4114800"/>
              <a:chExt cx="2038662" cy="2088777"/>
            </a:xfrm>
          </p:grpSpPr>
          <p:sp>
            <p:nvSpPr>
              <p:cNvPr id="25" name="Rectangle 24">
                <a:extLst>
                  <a:ext uri="{FF2B5EF4-FFF2-40B4-BE49-F238E27FC236}">
                    <a16:creationId xmlns:a16="http://schemas.microsoft.com/office/drawing/2014/main" id="{470FC5B4-43F9-B444-92A1-2DF7BB19DE89}"/>
                  </a:ext>
                </a:extLst>
              </p:cNvPr>
              <p:cNvSpPr/>
              <p:nvPr/>
            </p:nvSpPr>
            <p:spPr>
              <a:xfrm>
                <a:off x="1019331" y="4114800"/>
                <a:ext cx="2038662" cy="382249"/>
              </a:xfrm>
              <a:prstGeom prst="rect">
                <a:avLst/>
              </a:prstGeom>
              <a:solidFill>
                <a:srgbClr val="439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dirty="0"/>
              </a:p>
            </p:txBody>
          </p:sp>
          <p:cxnSp>
            <p:nvCxnSpPr>
              <p:cNvPr id="26" name="Straight Connector 25">
                <a:extLst>
                  <a:ext uri="{FF2B5EF4-FFF2-40B4-BE49-F238E27FC236}">
                    <a16:creationId xmlns:a16="http://schemas.microsoft.com/office/drawing/2014/main" id="{29E4EBAD-CCDE-FE46-B4DD-32DEB2EAFDE8}"/>
                  </a:ext>
                </a:extLst>
              </p:cNvPr>
              <p:cNvCxnSpPr>
                <a:cxnSpLocks/>
              </p:cNvCxnSpPr>
              <p:nvPr/>
            </p:nvCxnSpPr>
            <p:spPr>
              <a:xfrm>
                <a:off x="2056591" y="4425333"/>
                <a:ext cx="0" cy="935561"/>
              </a:xfrm>
              <a:prstGeom prst="line">
                <a:avLst/>
              </a:prstGeom>
              <a:ln w="63500">
                <a:solidFill>
                  <a:srgbClr val="4394F8"/>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9665CD13-D396-5446-BD1F-A6DFC82B473E}"/>
                  </a:ext>
                </a:extLst>
              </p:cNvPr>
              <p:cNvSpPr/>
              <p:nvPr/>
            </p:nvSpPr>
            <p:spPr>
              <a:xfrm>
                <a:off x="1506071" y="5289177"/>
                <a:ext cx="1097280" cy="914400"/>
              </a:xfrm>
              <a:prstGeom prst="ellipse">
                <a:avLst/>
              </a:prstGeom>
              <a:solidFill>
                <a:srgbClr val="4394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a:p>
            </p:txBody>
          </p:sp>
          <p:sp>
            <p:nvSpPr>
              <p:cNvPr id="28" name="TextBox 27">
                <a:extLst>
                  <a:ext uri="{FF2B5EF4-FFF2-40B4-BE49-F238E27FC236}">
                    <a16:creationId xmlns:a16="http://schemas.microsoft.com/office/drawing/2014/main" id="{F651886B-121F-2C4B-A081-BB2EBAD9E7F5}"/>
                  </a:ext>
                </a:extLst>
              </p:cNvPr>
              <p:cNvSpPr txBox="1"/>
              <p:nvPr/>
            </p:nvSpPr>
            <p:spPr>
              <a:xfrm>
                <a:off x="1540199" y="5325196"/>
                <a:ext cx="1026672" cy="825750"/>
              </a:xfrm>
              <a:prstGeom prst="rect">
                <a:avLst/>
              </a:prstGeom>
              <a:noFill/>
              <a:ln>
                <a:noFill/>
              </a:ln>
            </p:spPr>
            <p:txBody>
              <a:bodyPr wrap="square" rtlCol="0">
                <a:spAutoFit/>
              </a:bodyPr>
              <a:lstStyle/>
              <a:p>
                <a:pPr algn="ctr"/>
                <a:r>
                  <a:rPr lang="en-US" sz="2000" b="1" dirty="0">
                    <a:solidFill>
                      <a:schemeClr val="bg1"/>
                    </a:solidFill>
                    <a:latin typeface="Copperplate" panose="02000504000000020004" pitchFamily="2" charset="77"/>
                  </a:rPr>
                  <a:t>NOV</a:t>
                </a:r>
              </a:p>
              <a:p>
                <a:pPr algn="ctr"/>
                <a:r>
                  <a:rPr lang="en-US" sz="2000" b="1" dirty="0">
                    <a:solidFill>
                      <a:schemeClr val="bg1"/>
                    </a:solidFill>
                    <a:latin typeface="Copperplate" panose="02000504000000020004" pitchFamily="2" charset="77"/>
                  </a:rPr>
                  <a:t>2018</a:t>
                </a:r>
              </a:p>
            </p:txBody>
          </p:sp>
          <p:sp>
            <p:nvSpPr>
              <p:cNvPr id="29" name="Oval 28">
                <a:extLst>
                  <a:ext uri="{FF2B5EF4-FFF2-40B4-BE49-F238E27FC236}">
                    <a16:creationId xmlns:a16="http://schemas.microsoft.com/office/drawing/2014/main" id="{362CB03A-C108-8E42-9478-01E9A0C7FD5E}"/>
                  </a:ext>
                </a:extLst>
              </p:cNvPr>
              <p:cNvSpPr/>
              <p:nvPr/>
            </p:nvSpPr>
            <p:spPr>
              <a:xfrm>
                <a:off x="1931088" y="4204444"/>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a:p>
            </p:txBody>
          </p:sp>
        </p:grpSp>
        <p:grpSp>
          <p:nvGrpSpPr>
            <p:cNvPr id="30" name="Group 29">
              <a:extLst>
                <a:ext uri="{FF2B5EF4-FFF2-40B4-BE49-F238E27FC236}">
                  <a16:creationId xmlns:a16="http://schemas.microsoft.com/office/drawing/2014/main" id="{E4E5BFEA-85D4-3D4D-94EE-A3958CDC47D9}"/>
                </a:ext>
              </a:extLst>
            </p:cNvPr>
            <p:cNvGrpSpPr/>
            <p:nvPr/>
          </p:nvGrpSpPr>
          <p:grpSpPr>
            <a:xfrm>
              <a:off x="2022599" y="729010"/>
              <a:ext cx="1666772" cy="1448067"/>
              <a:chOff x="3057993" y="2423041"/>
              <a:chExt cx="2038662" cy="2074008"/>
            </a:xfrm>
          </p:grpSpPr>
          <p:sp>
            <p:nvSpPr>
              <p:cNvPr id="31" name="Rectangle 30">
                <a:extLst>
                  <a:ext uri="{FF2B5EF4-FFF2-40B4-BE49-F238E27FC236}">
                    <a16:creationId xmlns:a16="http://schemas.microsoft.com/office/drawing/2014/main" id="{F40BC8EB-7204-4B41-8841-FBB9AF87532E}"/>
                  </a:ext>
                </a:extLst>
              </p:cNvPr>
              <p:cNvSpPr/>
              <p:nvPr/>
            </p:nvSpPr>
            <p:spPr>
              <a:xfrm>
                <a:off x="3057993" y="4114800"/>
                <a:ext cx="2038662" cy="3822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a:p>
            </p:txBody>
          </p:sp>
          <p:cxnSp>
            <p:nvCxnSpPr>
              <p:cNvPr id="32" name="Straight Connector 31">
                <a:extLst>
                  <a:ext uri="{FF2B5EF4-FFF2-40B4-BE49-F238E27FC236}">
                    <a16:creationId xmlns:a16="http://schemas.microsoft.com/office/drawing/2014/main" id="{06F9E6C6-3C09-6B4D-9603-9892A5774C1F}"/>
                  </a:ext>
                </a:extLst>
              </p:cNvPr>
              <p:cNvCxnSpPr>
                <a:cxnSpLocks/>
              </p:cNvCxnSpPr>
              <p:nvPr/>
            </p:nvCxnSpPr>
            <p:spPr>
              <a:xfrm>
                <a:off x="4080997" y="3281082"/>
                <a:ext cx="0" cy="905434"/>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F82AEA4-2142-E441-8123-EBDBA0752A4E}"/>
                  </a:ext>
                </a:extLst>
              </p:cNvPr>
              <p:cNvSpPr/>
              <p:nvPr/>
            </p:nvSpPr>
            <p:spPr>
              <a:xfrm>
                <a:off x="3528684" y="2423041"/>
                <a:ext cx="1097280" cy="9144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a:p>
            </p:txBody>
          </p:sp>
          <p:sp>
            <p:nvSpPr>
              <p:cNvPr id="34" name="TextBox 33">
                <a:extLst>
                  <a:ext uri="{FF2B5EF4-FFF2-40B4-BE49-F238E27FC236}">
                    <a16:creationId xmlns:a16="http://schemas.microsoft.com/office/drawing/2014/main" id="{5037FB84-B0E7-694B-8EBF-2C46E294BDE4}"/>
                  </a:ext>
                </a:extLst>
              </p:cNvPr>
              <p:cNvSpPr txBox="1"/>
              <p:nvPr/>
            </p:nvSpPr>
            <p:spPr>
              <a:xfrm>
                <a:off x="3538419" y="2471120"/>
                <a:ext cx="1086767" cy="825750"/>
              </a:xfrm>
              <a:prstGeom prst="rect">
                <a:avLst/>
              </a:prstGeom>
              <a:noFill/>
            </p:spPr>
            <p:txBody>
              <a:bodyPr wrap="square" rtlCol="0">
                <a:spAutoFit/>
              </a:bodyPr>
              <a:lstStyle/>
              <a:p>
                <a:pPr algn="ctr"/>
                <a:r>
                  <a:rPr lang="en-US" sz="2000" b="1" dirty="0">
                    <a:latin typeface="Copperplate" panose="02000504000000020004" pitchFamily="2" charset="77"/>
                  </a:rPr>
                  <a:t>JAN</a:t>
                </a:r>
              </a:p>
              <a:p>
                <a:pPr algn="ctr"/>
                <a:r>
                  <a:rPr lang="en-US" sz="2000" b="1" dirty="0">
                    <a:latin typeface="Copperplate" panose="02000504000000020004" pitchFamily="2" charset="77"/>
                  </a:rPr>
                  <a:t>2019</a:t>
                </a:r>
              </a:p>
            </p:txBody>
          </p:sp>
          <p:sp>
            <p:nvSpPr>
              <p:cNvPr id="35" name="Oval 34">
                <a:extLst>
                  <a:ext uri="{FF2B5EF4-FFF2-40B4-BE49-F238E27FC236}">
                    <a16:creationId xmlns:a16="http://schemas.microsoft.com/office/drawing/2014/main" id="{6A77D4EB-4E7F-5B43-80D0-8412619125AB}"/>
                  </a:ext>
                </a:extLst>
              </p:cNvPr>
              <p:cNvSpPr/>
              <p:nvPr/>
            </p:nvSpPr>
            <p:spPr>
              <a:xfrm>
                <a:off x="3980952" y="4194817"/>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a:p>
            </p:txBody>
          </p:sp>
        </p:grpSp>
        <p:grpSp>
          <p:nvGrpSpPr>
            <p:cNvPr id="36" name="Group 35">
              <a:extLst>
                <a:ext uri="{FF2B5EF4-FFF2-40B4-BE49-F238E27FC236}">
                  <a16:creationId xmlns:a16="http://schemas.microsoft.com/office/drawing/2014/main" id="{1EAD721D-0889-6847-B1F2-398CDF4A5CA7}"/>
                </a:ext>
              </a:extLst>
            </p:cNvPr>
            <p:cNvGrpSpPr/>
            <p:nvPr/>
          </p:nvGrpSpPr>
          <p:grpSpPr>
            <a:xfrm>
              <a:off x="3689370" y="1910191"/>
              <a:ext cx="1666772" cy="1671190"/>
              <a:chOff x="5096655" y="4114800"/>
              <a:chExt cx="2038662" cy="2393578"/>
            </a:xfrm>
          </p:grpSpPr>
          <p:sp>
            <p:nvSpPr>
              <p:cNvPr id="37" name="Rectangle 36">
                <a:extLst>
                  <a:ext uri="{FF2B5EF4-FFF2-40B4-BE49-F238E27FC236}">
                    <a16:creationId xmlns:a16="http://schemas.microsoft.com/office/drawing/2014/main" id="{02BD9594-33BA-9F45-B82C-16621D9426A0}"/>
                  </a:ext>
                </a:extLst>
              </p:cNvPr>
              <p:cNvSpPr/>
              <p:nvPr/>
            </p:nvSpPr>
            <p:spPr>
              <a:xfrm>
                <a:off x="5096655" y="4114800"/>
                <a:ext cx="2038662" cy="38224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dirty="0"/>
              </a:p>
            </p:txBody>
          </p:sp>
          <p:cxnSp>
            <p:nvCxnSpPr>
              <p:cNvPr id="38" name="Straight Connector 37">
                <a:extLst>
                  <a:ext uri="{FF2B5EF4-FFF2-40B4-BE49-F238E27FC236}">
                    <a16:creationId xmlns:a16="http://schemas.microsoft.com/office/drawing/2014/main" id="{87595BBD-B5A0-134B-B969-3D2F57659125}"/>
                  </a:ext>
                </a:extLst>
              </p:cNvPr>
              <p:cNvCxnSpPr>
                <a:cxnSpLocks/>
              </p:cNvCxnSpPr>
              <p:nvPr/>
            </p:nvCxnSpPr>
            <p:spPr>
              <a:xfrm>
                <a:off x="6155517" y="4497048"/>
                <a:ext cx="0" cy="1186576"/>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6F98EE9D-EE97-224D-AAC2-3FA3823A9D52}"/>
                  </a:ext>
                </a:extLst>
              </p:cNvPr>
              <p:cNvSpPr/>
              <p:nvPr/>
            </p:nvSpPr>
            <p:spPr>
              <a:xfrm>
                <a:off x="5606877" y="5593978"/>
                <a:ext cx="1097280" cy="9144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a:p>
            </p:txBody>
          </p:sp>
          <p:sp>
            <p:nvSpPr>
              <p:cNvPr id="40" name="TextBox 39">
                <a:extLst>
                  <a:ext uri="{FF2B5EF4-FFF2-40B4-BE49-F238E27FC236}">
                    <a16:creationId xmlns:a16="http://schemas.microsoft.com/office/drawing/2014/main" id="{21F9B014-C583-2041-9A03-3817CCA61192}"/>
                  </a:ext>
                </a:extLst>
              </p:cNvPr>
              <p:cNvSpPr txBox="1"/>
              <p:nvPr/>
            </p:nvSpPr>
            <p:spPr>
              <a:xfrm>
                <a:off x="5631047" y="5642153"/>
                <a:ext cx="1057202" cy="825750"/>
              </a:xfrm>
              <a:prstGeom prst="rect">
                <a:avLst/>
              </a:prstGeom>
              <a:noFill/>
            </p:spPr>
            <p:txBody>
              <a:bodyPr wrap="square" rtlCol="0">
                <a:spAutoFit/>
              </a:bodyPr>
              <a:lstStyle/>
              <a:p>
                <a:pPr algn="ctr"/>
                <a:r>
                  <a:rPr lang="en-US" sz="2000" b="1" dirty="0">
                    <a:solidFill>
                      <a:schemeClr val="bg1"/>
                    </a:solidFill>
                    <a:latin typeface="Copperplate" panose="02000504000000020004" pitchFamily="2" charset="77"/>
                  </a:rPr>
                  <a:t>APR</a:t>
                </a:r>
              </a:p>
              <a:p>
                <a:pPr algn="ctr"/>
                <a:r>
                  <a:rPr lang="en-US" sz="2000" b="1" dirty="0">
                    <a:solidFill>
                      <a:schemeClr val="bg1"/>
                    </a:solidFill>
                    <a:latin typeface="Copperplate" panose="02000504000000020004" pitchFamily="2" charset="77"/>
                  </a:rPr>
                  <a:t>2019</a:t>
                </a:r>
              </a:p>
            </p:txBody>
          </p:sp>
          <p:sp>
            <p:nvSpPr>
              <p:cNvPr id="41" name="Oval 40">
                <a:extLst>
                  <a:ext uri="{FF2B5EF4-FFF2-40B4-BE49-F238E27FC236}">
                    <a16:creationId xmlns:a16="http://schemas.microsoft.com/office/drawing/2014/main" id="{508AFFE4-E05A-844E-8144-9B0CE3B17412}"/>
                  </a:ext>
                </a:extLst>
              </p:cNvPr>
              <p:cNvSpPr/>
              <p:nvPr/>
            </p:nvSpPr>
            <p:spPr>
              <a:xfrm>
                <a:off x="6027773" y="4194817"/>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a:p>
            </p:txBody>
          </p:sp>
        </p:grpSp>
        <p:grpSp>
          <p:nvGrpSpPr>
            <p:cNvPr id="42" name="Group 41">
              <a:extLst>
                <a:ext uri="{FF2B5EF4-FFF2-40B4-BE49-F238E27FC236}">
                  <a16:creationId xmlns:a16="http://schemas.microsoft.com/office/drawing/2014/main" id="{9B65EA7A-C568-8540-9861-FD2EB8C081A0}"/>
                </a:ext>
              </a:extLst>
            </p:cNvPr>
            <p:cNvGrpSpPr/>
            <p:nvPr/>
          </p:nvGrpSpPr>
          <p:grpSpPr>
            <a:xfrm>
              <a:off x="5356142" y="877433"/>
              <a:ext cx="1666772" cy="1299644"/>
              <a:chOff x="7135317" y="2635622"/>
              <a:chExt cx="2038662" cy="1861427"/>
            </a:xfrm>
          </p:grpSpPr>
          <p:sp>
            <p:nvSpPr>
              <p:cNvPr id="43" name="Rectangle 42">
                <a:extLst>
                  <a:ext uri="{FF2B5EF4-FFF2-40B4-BE49-F238E27FC236}">
                    <a16:creationId xmlns:a16="http://schemas.microsoft.com/office/drawing/2014/main" id="{8A20DB79-5FF3-3F45-B7B0-01B11ED93406}"/>
                  </a:ext>
                </a:extLst>
              </p:cNvPr>
              <p:cNvSpPr/>
              <p:nvPr/>
            </p:nvSpPr>
            <p:spPr>
              <a:xfrm>
                <a:off x="7135317" y="4114800"/>
                <a:ext cx="2038662" cy="38224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a:p>
            </p:txBody>
          </p:sp>
          <p:cxnSp>
            <p:nvCxnSpPr>
              <p:cNvPr id="44" name="Straight Connector 43">
                <a:extLst>
                  <a:ext uri="{FF2B5EF4-FFF2-40B4-BE49-F238E27FC236}">
                    <a16:creationId xmlns:a16="http://schemas.microsoft.com/office/drawing/2014/main" id="{BFC6C425-45FB-4F41-AD36-262756D04680}"/>
                  </a:ext>
                </a:extLst>
              </p:cNvPr>
              <p:cNvCxnSpPr>
                <a:cxnSpLocks/>
              </p:cNvCxnSpPr>
              <p:nvPr/>
            </p:nvCxnSpPr>
            <p:spPr>
              <a:xfrm>
                <a:off x="8194179" y="3496235"/>
                <a:ext cx="0" cy="684186"/>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CA3BDF53-8BBD-C841-BC0A-80C8EA31116F}"/>
                  </a:ext>
                </a:extLst>
              </p:cNvPr>
              <p:cNvSpPr/>
              <p:nvPr/>
            </p:nvSpPr>
            <p:spPr>
              <a:xfrm>
                <a:off x="7645539" y="2635622"/>
                <a:ext cx="1097280" cy="914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a:p>
            </p:txBody>
          </p:sp>
          <p:sp>
            <p:nvSpPr>
              <p:cNvPr id="46" name="TextBox 45">
                <a:extLst>
                  <a:ext uri="{FF2B5EF4-FFF2-40B4-BE49-F238E27FC236}">
                    <a16:creationId xmlns:a16="http://schemas.microsoft.com/office/drawing/2014/main" id="{9BEDCD04-6AA1-9047-B49E-D31D0B3DB09E}"/>
                  </a:ext>
                </a:extLst>
              </p:cNvPr>
              <p:cNvSpPr txBox="1"/>
              <p:nvPr/>
            </p:nvSpPr>
            <p:spPr>
              <a:xfrm>
                <a:off x="7695773" y="2683233"/>
                <a:ext cx="1017359" cy="825750"/>
              </a:xfrm>
              <a:prstGeom prst="rect">
                <a:avLst/>
              </a:prstGeom>
              <a:noFill/>
            </p:spPr>
            <p:txBody>
              <a:bodyPr wrap="square" rtlCol="0">
                <a:spAutoFit/>
              </a:bodyPr>
              <a:lstStyle/>
              <a:p>
                <a:pPr algn="ctr"/>
                <a:r>
                  <a:rPr lang="en-US" sz="2000" b="1" dirty="0">
                    <a:solidFill>
                      <a:schemeClr val="bg1"/>
                    </a:solidFill>
                    <a:latin typeface="Copperplate" panose="02000504000000020004" pitchFamily="2" charset="77"/>
                  </a:rPr>
                  <a:t>JUL</a:t>
                </a:r>
              </a:p>
              <a:p>
                <a:pPr algn="ctr"/>
                <a:r>
                  <a:rPr lang="en-US" sz="2000" b="1" dirty="0">
                    <a:solidFill>
                      <a:schemeClr val="bg1"/>
                    </a:solidFill>
                    <a:latin typeface="Copperplate" panose="02000504000000020004" pitchFamily="2" charset="77"/>
                  </a:rPr>
                  <a:t>2019</a:t>
                </a:r>
              </a:p>
            </p:txBody>
          </p:sp>
          <p:sp>
            <p:nvSpPr>
              <p:cNvPr id="47" name="Oval 46">
                <a:extLst>
                  <a:ext uri="{FF2B5EF4-FFF2-40B4-BE49-F238E27FC236}">
                    <a16:creationId xmlns:a16="http://schemas.microsoft.com/office/drawing/2014/main" id="{2BA905F5-26E8-7548-B3DF-56D470564431}"/>
                  </a:ext>
                </a:extLst>
              </p:cNvPr>
              <p:cNvSpPr/>
              <p:nvPr/>
            </p:nvSpPr>
            <p:spPr>
              <a:xfrm>
                <a:off x="8085674" y="4194817"/>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a:p>
            </p:txBody>
          </p:sp>
        </p:grpSp>
        <p:grpSp>
          <p:nvGrpSpPr>
            <p:cNvPr id="48" name="Group 47">
              <a:extLst>
                <a:ext uri="{FF2B5EF4-FFF2-40B4-BE49-F238E27FC236}">
                  <a16:creationId xmlns:a16="http://schemas.microsoft.com/office/drawing/2014/main" id="{D90549A2-FA3F-DC41-8C2A-82E26FFEA0AA}"/>
                </a:ext>
              </a:extLst>
            </p:cNvPr>
            <p:cNvGrpSpPr/>
            <p:nvPr/>
          </p:nvGrpSpPr>
          <p:grpSpPr>
            <a:xfrm>
              <a:off x="7022914" y="1910192"/>
              <a:ext cx="1666772" cy="1445861"/>
              <a:chOff x="9173979" y="4114800"/>
              <a:chExt cx="2038662" cy="2070848"/>
            </a:xfrm>
          </p:grpSpPr>
          <p:sp>
            <p:nvSpPr>
              <p:cNvPr id="49" name="Rectangle 48">
                <a:extLst>
                  <a:ext uri="{FF2B5EF4-FFF2-40B4-BE49-F238E27FC236}">
                    <a16:creationId xmlns:a16="http://schemas.microsoft.com/office/drawing/2014/main" id="{9F8FC6CF-5FBE-BB44-AFA2-43BC6D858409}"/>
                  </a:ext>
                </a:extLst>
              </p:cNvPr>
              <p:cNvSpPr/>
              <p:nvPr/>
            </p:nvSpPr>
            <p:spPr>
              <a:xfrm>
                <a:off x="9173979" y="4114800"/>
                <a:ext cx="2038662" cy="38224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a:p>
            </p:txBody>
          </p:sp>
          <p:cxnSp>
            <p:nvCxnSpPr>
              <p:cNvPr id="50" name="Straight Connector 49">
                <a:extLst>
                  <a:ext uri="{FF2B5EF4-FFF2-40B4-BE49-F238E27FC236}">
                    <a16:creationId xmlns:a16="http://schemas.microsoft.com/office/drawing/2014/main" id="{B882E6B6-F718-9348-88C2-B098C8C47248}"/>
                  </a:ext>
                </a:extLst>
              </p:cNvPr>
              <p:cNvCxnSpPr>
                <a:cxnSpLocks/>
              </p:cNvCxnSpPr>
              <p:nvPr/>
            </p:nvCxnSpPr>
            <p:spPr>
              <a:xfrm>
                <a:off x="10253854" y="4408722"/>
                <a:ext cx="0" cy="952172"/>
              </a:xfrm>
              <a:prstGeom prst="line">
                <a:avLst/>
              </a:prstGeom>
              <a:ln w="63500">
                <a:solidFill>
                  <a:srgbClr val="0070C0"/>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28358027-A3B1-5E46-9B3F-AF54EBE65850}"/>
                  </a:ext>
                </a:extLst>
              </p:cNvPr>
              <p:cNvSpPr/>
              <p:nvPr/>
            </p:nvSpPr>
            <p:spPr>
              <a:xfrm>
                <a:off x="9705214" y="5271248"/>
                <a:ext cx="1097280" cy="914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a:p>
            </p:txBody>
          </p:sp>
          <p:sp>
            <p:nvSpPr>
              <p:cNvPr id="52" name="TextBox 51">
                <a:extLst>
                  <a:ext uri="{FF2B5EF4-FFF2-40B4-BE49-F238E27FC236}">
                    <a16:creationId xmlns:a16="http://schemas.microsoft.com/office/drawing/2014/main" id="{A5FB6BED-91A6-844A-88C4-E5C817B3CD34}"/>
                  </a:ext>
                </a:extLst>
              </p:cNvPr>
              <p:cNvSpPr txBox="1"/>
              <p:nvPr/>
            </p:nvSpPr>
            <p:spPr>
              <a:xfrm>
                <a:off x="9710533" y="5290873"/>
                <a:ext cx="1097280" cy="825750"/>
              </a:xfrm>
              <a:prstGeom prst="rect">
                <a:avLst/>
              </a:prstGeom>
              <a:noFill/>
            </p:spPr>
            <p:txBody>
              <a:bodyPr wrap="square" rtlCol="0">
                <a:spAutoFit/>
              </a:bodyPr>
              <a:lstStyle/>
              <a:p>
                <a:pPr algn="ctr"/>
                <a:r>
                  <a:rPr lang="en-US" sz="2000" b="1" dirty="0">
                    <a:solidFill>
                      <a:schemeClr val="bg1"/>
                    </a:solidFill>
                    <a:latin typeface="Copperplate" panose="02000504000000020004" pitchFamily="2" charset="77"/>
                  </a:rPr>
                  <a:t>AUG</a:t>
                </a:r>
              </a:p>
              <a:p>
                <a:pPr algn="ctr"/>
                <a:r>
                  <a:rPr lang="en-US" sz="2000" b="1" dirty="0">
                    <a:solidFill>
                      <a:schemeClr val="bg1"/>
                    </a:solidFill>
                    <a:latin typeface="Copperplate" panose="02000504000000020004" pitchFamily="2" charset="77"/>
                  </a:rPr>
                  <a:t>2019</a:t>
                </a:r>
              </a:p>
            </p:txBody>
          </p:sp>
          <p:sp>
            <p:nvSpPr>
              <p:cNvPr id="53" name="Oval 52">
                <a:extLst>
                  <a:ext uri="{FF2B5EF4-FFF2-40B4-BE49-F238E27FC236}">
                    <a16:creationId xmlns:a16="http://schemas.microsoft.com/office/drawing/2014/main" id="{B6406DAD-1F3E-B449-A747-98ED9A285D47}"/>
                  </a:ext>
                </a:extLst>
              </p:cNvPr>
              <p:cNvSpPr/>
              <p:nvPr/>
            </p:nvSpPr>
            <p:spPr>
              <a:xfrm>
                <a:off x="10135849" y="4204444"/>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a:p>
            </p:txBody>
          </p:sp>
        </p:grpSp>
        <p:grpSp>
          <p:nvGrpSpPr>
            <p:cNvPr id="54" name="Group 53">
              <a:extLst>
                <a:ext uri="{FF2B5EF4-FFF2-40B4-BE49-F238E27FC236}">
                  <a16:creationId xmlns:a16="http://schemas.microsoft.com/office/drawing/2014/main" id="{0051CB51-4AEE-F545-91CB-DA772601FF67}"/>
                </a:ext>
              </a:extLst>
            </p:cNvPr>
            <p:cNvGrpSpPr/>
            <p:nvPr/>
          </p:nvGrpSpPr>
          <p:grpSpPr>
            <a:xfrm>
              <a:off x="8689685" y="741527"/>
              <a:ext cx="1666772" cy="1435550"/>
              <a:chOff x="11212641" y="2440969"/>
              <a:chExt cx="2038662" cy="2056080"/>
            </a:xfrm>
          </p:grpSpPr>
          <p:sp>
            <p:nvSpPr>
              <p:cNvPr id="55" name="Rectangle 54">
                <a:extLst>
                  <a:ext uri="{FF2B5EF4-FFF2-40B4-BE49-F238E27FC236}">
                    <a16:creationId xmlns:a16="http://schemas.microsoft.com/office/drawing/2014/main" id="{FE02FE9A-1746-684C-9621-FE95A5C8132E}"/>
                  </a:ext>
                </a:extLst>
              </p:cNvPr>
              <p:cNvSpPr/>
              <p:nvPr/>
            </p:nvSpPr>
            <p:spPr>
              <a:xfrm>
                <a:off x="11212641" y="4114800"/>
                <a:ext cx="2038662" cy="38224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dirty="0"/>
              </a:p>
            </p:txBody>
          </p:sp>
          <p:cxnSp>
            <p:nvCxnSpPr>
              <p:cNvPr id="56" name="Straight Connector 55">
                <a:extLst>
                  <a:ext uri="{FF2B5EF4-FFF2-40B4-BE49-F238E27FC236}">
                    <a16:creationId xmlns:a16="http://schemas.microsoft.com/office/drawing/2014/main" id="{AA5AE85F-CD30-5745-A74D-FBDB12CBCEC2}"/>
                  </a:ext>
                </a:extLst>
              </p:cNvPr>
              <p:cNvCxnSpPr>
                <a:cxnSpLocks/>
              </p:cNvCxnSpPr>
              <p:nvPr/>
            </p:nvCxnSpPr>
            <p:spPr>
              <a:xfrm>
                <a:off x="12294285" y="3281082"/>
                <a:ext cx="0" cy="897906"/>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0EB3C087-5F49-1E4D-AC81-614976B66826}"/>
                  </a:ext>
                </a:extLst>
              </p:cNvPr>
              <p:cNvSpPr/>
              <p:nvPr/>
            </p:nvSpPr>
            <p:spPr>
              <a:xfrm>
                <a:off x="11758088" y="2440969"/>
                <a:ext cx="1097280" cy="914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a:p>
            </p:txBody>
          </p:sp>
          <p:sp>
            <p:nvSpPr>
              <p:cNvPr id="58" name="TextBox 57">
                <a:extLst>
                  <a:ext uri="{FF2B5EF4-FFF2-40B4-BE49-F238E27FC236}">
                    <a16:creationId xmlns:a16="http://schemas.microsoft.com/office/drawing/2014/main" id="{42259F71-9F4E-AB42-8B03-214AA1579EB8}"/>
                  </a:ext>
                </a:extLst>
              </p:cNvPr>
              <p:cNvSpPr txBox="1"/>
              <p:nvPr/>
            </p:nvSpPr>
            <p:spPr>
              <a:xfrm>
                <a:off x="11769470" y="2494751"/>
                <a:ext cx="1037259" cy="825750"/>
              </a:xfrm>
              <a:prstGeom prst="rect">
                <a:avLst/>
              </a:prstGeom>
              <a:noFill/>
            </p:spPr>
            <p:txBody>
              <a:bodyPr wrap="square" rtlCol="0">
                <a:spAutoFit/>
              </a:bodyPr>
              <a:lstStyle/>
              <a:p>
                <a:pPr algn="ctr"/>
                <a:r>
                  <a:rPr lang="en-US" sz="2000" b="1" dirty="0">
                    <a:latin typeface="Copperplate" panose="02000504000000020004" pitchFamily="2" charset="77"/>
                  </a:rPr>
                  <a:t>OCT</a:t>
                </a:r>
              </a:p>
              <a:p>
                <a:pPr algn="ctr"/>
                <a:r>
                  <a:rPr lang="en-US" sz="2000" b="1" dirty="0">
                    <a:latin typeface="Copperplate" panose="02000504000000020004" pitchFamily="2" charset="77"/>
                  </a:rPr>
                  <a:t>2019</a:t>
                </a:r>
              </a:p>
            </p:txBody>
          </p:sp>
          <p:sp>
            <p:nvSpPr>
              <p:cNvPr id="59" name="Oval 58">
                <a:extLst>
                  <a:ext uri="{FF2B5EF4-FFF2-40B4-BE49-F238E27FC236}">
                    <a16:creationId xmlns:a16="http://schemas.microsoft.com/office/drawing/2014/main" id="{7AC160BB-C2E3-5841-BF87-D31054B2B701}"/>
                  </a:ext>
                </a:extLst>
              </p:cNvPr>
              <p:cNvSpPr/>
              <p:nvPr/>
            </p:nvSpPr>
            <p:spPr>
              <a:xfrm>
                <a:off x="12175821" y="4208923"/>
                <a:ext cx="2286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a:p>
            </p:txBody>
          </p:sp>
        </p:grpSp>
        <p:sp>
          <p:nvSpPr>
            <p:cNvPr id="60" name="TextBox 59">
              <a:extLst>
                <a:ext uri="{FF2B5EF4-FFF2-40B4-BE49-F238E27FC236}">
                  <a16:creationId xmlns:a16="http://schemas.microsoft.com/office/drawing/2014/main" id="{5F49DD14-43B7-6040-A62B-3E3CCD478FE3}"/>
                </a:ext>
              </a:extLst>
            </p:cNvPr>
            <p:cNvSpPr txBox="1"/>
            <p:nvPr/>
          </p:nvSpPr>
          <p:spPr>
            <a:xfrm>
              <a:off x="10279376" y="1196523"/>
              <a:ext cx="1814890" cy="702028"/>
            </a:xfrm>
            <a:prstGeom prst="rect">
              <a:avLst/>
            </a:prstGeom>
            <a:noFill/>
          </p:spPr>
          <p:txBody>
            <a:bodyPr wrap="square" rtlCol="0">
              <a:spAutoFit/>
            </a:bodyPr>
            <a:lstStyle/>
            <a:p>
              <a:pPr algn="ctr"/>
              <a:r>
                <a:rPr lang="en-US" sz="1667" b="1" dirty="0">
                  <a:solidFill>
                    <a:schemeClr val="bg1"/>
                  </a:solidFill>
                  <a:latin typeface="Copperplate" panose="02000504000000020004" pitchFamily="2" charset="77"/>
                </a:rPr>
                <a:t>Evaluation</a:t>
              </a:r>
            </a:p>
            <a:p>
              <a:pPr algn="ctr"/>
              <a:r>
                <a:rPr lang="en-US" sz="1667" b="1" dirty="0">
                  <a:solidFill>
                    <a:schemeClr val="bg1"/>
                  </a:solidFill>
                  <a:latin typeface="Copperplate" panose="02000504000000020004" pitchFamily="2" charset="77"/>
                </a:rPr>
                <a:t>And</a:t>
              </a:r>
            </a:p>
            <a:p>
              <a:pPr algn="ctr"/>
              <a:r>
                <a:rPr lang="en-US" sz="1667" b="1" dirty="0">
                  <a:solidFill>
                    <a:schemeClr val="bg1"/>
                  </a:solidFill>
                  <a:latin typeface="Copperplate" panose="02000504000000020004" pitchFamily="2" charset="77"/>
                </a:rPr>
                <a:t>Adoption</a:t>
              </a:r>
            </a:p>
          </p:txBody>
        </p:sp>
        <p:sp>
          <p:nvSpPr>
            <p:cNvPr id="62" name="Rectangle 61">
              <a:extLst>
                <a:ext uri="{FF2B5EF4-FFF2-40B4-BE49-F238E27FC236}">
                  <a16:creationId xmlns:a16="http://schemas.microsoft.com/office/drawing/2014/main" id="{517B719F-2407-A440-8321-3293188C2173}"/>
                </a:ext>
              </a:extLst>
            </p:cNvPr>
            <p:cNvSpPr/>
            <p:nvPr/>
          </p:nvSpPr>
          <p:spPr>
            <a:xfrm>
              <a:off x="10353663" y="1905726"/>
              <a:ext cx="1666772" cy="27432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dirty="0"/>
            </a:p>
          </p:txBody>
        </p:sp>
        <p:cxnSp>
          <p:nvCxnSpPr>
            <p:cNvPr id="63" name="Straight Connector 62">
              <a:extLst>
                <a:ext uri="{FF2B5EF4-FFF2-40B4-BE49-F238E27FC236}">
                  <a16:creationId xmlns:a16="http://schemas.microsoft.com/office/drawing/2014/main" id="{DA314E2B-65D3-F744-8259-45B2197810F9}"/>
                </a:ext>
              </a:extLst>
            </p:cNvPr>
            <p:cNvCxnSpPr>
              <a:cxnSpLocks/>
            </p:cNvCxnSpPr>
            <p:nvPr/>
          </p:nvCxnSpPr>
          <p:spPr>
            <a:xfrm>
              <a:off x="11187049" y="2129093"/>
              <a:ext cx="0" cy="653206"/>
            </a:xfrm>
            <a:prstGeom prst="line">
              <a:avLst/>
            </a:prstGeom>
            <a:ln w="635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0C01423F-AD90-5848-9E59-52A1A3377BED}"/>
                </a:ext>
              </a:extLst>
            </p:cNvPr>
            <p:cNvSpPr/>
            <p:nvPr/>
          </p:nvSpPr>
          <p:spPr>
            <a:xfrm>
              <a:off x="10738491" y="2732227"/>
              <a:ext cx="897116" cy="638432"/>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a:p>
          </p:txBody>
        </p:sp>
        <p:sp>
          <p:nvSpPr>
            <p:cNvPr id="65" name="TextBox 64">
              <a:extLst>
                <a:ext uri="{FF2B5EF4-FFF2-40B4-BE49-F238E27FC236}">
                  <a16:creationId xmlns:a16="http://schemas.microsoft.com/office/drawing/2014/main" id="{D3636FD5-19F5-C245-84C3-7F008A3CA2AF}"/>
                </a:ext>
              </a:extLst>
            </p:cNvPr>
            <p:cNvSpPr txBox="1"/>
            <p:nvPr/>
          </p:nvSpPr>
          <p:spPr>
            <a:xfrm>
              <a:off x="10729058" y="2761886"/>
              <a:ext cx="926314" cy="576537"/>
            </a:xfrm>
            <a:prstGeom prst="rect">
              <a:avLst/>
            </a:prstGeom>
            <a:noFill/>
            <a:ln>
              <a:noFill/>
            </a:ln>
          </p:spPr>
          <p:txBody>
            <a:bodyPr wrap="square" rtlCol="0">
              <a:spAutoFit/>
            </a:bodyPr>
            <a:lstStyle/>
            <a:p>
              <a:pPr algn="ctr"/>
              <a:r>
                <a:rPr lang="en-US" sz="2000" b="1" dirty="0">
                  <a:solidFill>
                    <a:schemeClr val="bg1"/>
                  </a:solidFill>
                  <a:latin typeface="Copperplate" panose="02000504000000020004" pitchFamily="2" charset="77"/>
                </a:rPr>
                <a:t>NOV</a:t>
              </a:r>
            </a:p>
            <a:p>
              <a:pPr algn="ctr"/>
              <a:r>
                <a:rPr lang="en-US" sz="2000" b="1" dirty="0">
                  <a:solidFill>
                    <a:schemeClr val="bg1"/>
                  </a:solidFill>
                  <a:latin typeface="Copperplate" panose="02000504000000020004" pitchFamily="2" charset="77"/>
                </a:rPr>
                <a:t>2019</a:t>
              </a:r>
            </a:p>
          </p:txBody>
        </p:sp>
        <p:sp>
          <p:nvSpPr>
            <p:cNvPr id="66" name="Oval 65">
              <a:extLst>
                <a:ext uri="{FF2B5EF4-FFF2-40B4-BE49-F238E27FC236}">
                  <a16:creationId xmlns:a16="http://schemas.microsoft.com/office/drawing/2014/main" id="{B88335EB-B61C-E24F-B10A-1E6922E283A6}"/>
                </a:ext>
              </a:extLst>
            </p:cNvPr>
            <p:cNvSpPr/>
            <p:nvPr/>
          </p:nvSpPr>
          <p:spPr>
            <a:xfrm>
              <a:off x="11093600" y="1960355"/>
              <a:ext cx="186899" cy="1596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9"/>
            </a:p>
          </p:txBody>
        </p:sp>
        <p:sp>
          <p:nvSpPr>
            <p:cNvPr id="67" name="TextBox 66">
              <a:extLst>
                <a:ext uri="{FF2B5EF4-FFF2-40B4-BE49-F238E27FC236}">
                  <a16:creationId xmlns:a16="http://schemas.microsoft.com/office/drawing/2014/main" id="{CE9DF299-1827-A342-A610-BDA0E5C32AFF}"/>
                </a:ext>
              </a:extLst>
            </p:cNvPr>
            <p:cNvSpPr txBox="1"/>
            <p:nvPr/>
          </p:nvSpPr>
          <p:spPr>
            <a:xfrm>
              <a:off x="5215172" y="2203386"/>
              <a:ext cx="2026764" cy="493085"/>
            </a:xfrm>
            <a:prstGeom prst="rect">
              <a:avLst/>
            </a:prstGeom>
            <a:noFill/>
          </p:spPr>
          <p:txBody>
            <a:bodyPr wrap="square" rtlCol="0">
              <a:spAutoFit/>
            </a:bodyPr>
            <a:lstStyle/>
            <a:p>
              <a:pPr algn="ctr"/>
              <a:r>
                <a:rPr lang="en-US" sz="1667" b="1" dirty="0">
                  <a:solidFill>
                    <a:schemeClr val="bg1"/>
                  </a:solidFill>
                  <a:latin typeface="Copperplate" panose="02000504000000020004" pitchFamily="2" charset="77"/>
                </a:rPr>
                <a:t>Proposed</a:t>
              </a:r>
            </a:p>
            <a:p>
              <a:pPr algn="ctr"/>
              <a:r>
                <a:rPr lang="en-US" sz="1667" b="1" dirty="0">
                  <a:solidFill>
                    <a:schemeClr val="bg1"/>
                  </a:solidFill>
                  <a:latin typeface="Copperplate" panose="02000504000000020004" pitchFamily="2" charset="77"/>
                </a:rPr>
                <a:t>Collaboration</a:t>
              </a:r>
              <a:endParaRPr lang="en-US" sz="667" b="1" dirty="0">
                <a:solidFill>
                  <a:schemeClr val="bg1"/>
                </a:solidFill>
                <a:latin typeface="Copperplate" panose="02000504000000020004" pitchFamily="2" charset="77"/>
              </a:endParaRPr>
            </a:p>
          </p:txBody>
        </p:sp>
      </p:grpSp>
      <p:sp>
        <p:nvSpPr>
          <p:cNvPr id="4" name="TextBox 3">
            <a:extLst>
              <a:ext uri="{FF2B5EF4-FFF2-40B4-BE49-F238E27FC236}">
                <a16:creationId xmlns:a16="http://schemas.microsoft.com/office/drawing/2014/main" id="{02EA9BCA-8BC3-944B-B660-4DFC0F18F3A8}"/>
              </a:ext>
            </a:extLst>
          </p:cNvPr>
          <p:cNvSpPr txBox="1"/>
          <p:nvPr/>
        </p:nvSpPr>
        <p:spPr>
          <a:xfrm>
            <a:off x="109547" y="6513257"/>
            <a:ext cx="4732338" cy="261931"/>
          </a:xfrm>
          <a:prstGeom prst="rect">
            <a:avLst/>
          </a:prstGeom>
          <a:noFill/>
        </p:spPr>
        <p:txBody>
          <a:bodyPr wrap="square" rtlCol="0">
            <a:spAutoFit/>
          </a:bodyPr>
          <a:lstStyle/>
          <a:p>
            <a:r>
              <a:rPr lang="en-US" sz="1102" b="1" dirty="0">
                <a:solidFill>
                  <a:schemeClr val="bg1"/>
                </a:solidFill>
                <a:latin typeface="Century Gothic" panose="020B0502020202020204" pitchFamily="34" charset="0"/>
                <a:cs typeface="Bangla Sangam MN" panose="02000000000000000000" pitchFamily="2" charset="0"/>
              </a:rPr>
              <a:t>COGIC: </a:t>
            </a:r>
            <a:r>
              <a:rPr lang="en-US" sz="1102" dirty="0">
                <a:solidFill>
                  <a:schemeClr val="bg1"/>
                </a:solidFill>
                <a:latin typeface="Century Gothic" panose="020B0502020202020204" pitchFamily="34" charset="0"/>
                <a:cs typeface="Bangla Sangam MN" panose="02000000000000000000" pitchFamily="2" charset="0"/>
              </a:rPr>
              <a:t>10 YEAR STRATEGIC PLANNING TOOLBOX</a:t>
            </a:r>
          </a:p>
        </p:txBody>
      </p:sp>
      <p:grpSp>
        <p:nvGrpSpPr>
          <p:cNvPr id="70" name="Group 69">
            <a:extLst>
              <a:ext uri="{FF2B5EF4-FFF2-40B4-BE49-F238E27FC236}">
                <a16:creationId xmlns:a16="http://schemas.microsoft.com/office/drawing/2014/main" id="{3002DFD5-AA66-A446-BFBA-588B0A55C7D1}"/>
              </a:ext>
            </a:extLst>
          </p:cNvPr>
          <p:cNvGrpSpPr/>
          <p:nvPr/>
        </p:nvGrpSpPr>
        <p:grpSpPr>
          <a:xfrm>
            <a:off x="2254397" y="326961"/>
            <a:ext cx="7689011" cy="2576411"/>
            <a:chOff x="1898854" y="488022"/>
            <a:chExt cx="7954990" cy="3271632"/>
          </a:xfrm>
        </p:grpSpPr>
        <p:sp>
          <p:nvSpPr>
            <p:cNvPr id="12" name="Rectangle 11">
              <a:extLst>
                <a:ext uri="{FF2B5EF4-FFF2-40B4-BE49-F238E27FC236}">
                  <a16:creationId xmlns:a16="http://schemas.microsoft.com/office/drawing/2014/main" id="{DF53F55B-AF5B-3A4F-9494-AF6C1EAD0E33}"/>
                </a:ext>
              </a:extLst>
            </p:cNvPr>
            <p:cNvSpPr/>
            <p:nvPr/>
          </p:nvSpPr>
          <p:spPr>
            <a:xfrm>
              <a:off x="4942348" y="488022"/>
              <a:ext cx="4911496" cy="3271632"/>
            </a:xfrm>
            <a:prstGeom prst="rect">
              <a:avLst/>
            </a:prstGeom>
          </p:spPr>
          <p:txBody>
            <a:bodyPr wrap="square">
              <a:spAutoFit/>
            </a:bodyPr>
            <a:lstStyle/>
            <a:p>
              <a:pPr marL="385736" indent="-385736">
                <a:spcAft>
                  <a:spcPts val="945"/>
                </a:spcAft>
                <a:buFont typeface="Arial" panose="020B0604020202020204" pitchFamily="34" charset="0"/>
                <a:buChar char="•"/>
              </a:pPr>
              <a:r>
                <a:rPr lang="en-US" sz="2000" b="1" dirty="0">
                  <a:solidFill>
                    <a:schemeClr val="bg1"/>
                  </a:solidFill>
                  <a:latin typeface="Century Gothic" panose="020B0502020202020204" pitchFamily="34" charset="0"/>
                </a:rPr>
                <a:t>Phase 1: Assessment</a:t>
              </a:r>
            </a:p>
            <a:p>
              <a:pPr marL="385736" indent="-385736">
                <a:spcAft>
                  <a:spcPts val="945"/>
                </a:spcAft>
                <a:buFont typeface="Arial" panose="020B0604020202020204" pitchFamily="34" charset="0"/>
                <a:buChar char="•"/>
              </a:pPr>
              <a:r>
                <a:rPr lang="en-US" sz="2000" b="1" dirty="0">
                  <a:solidFill>
                    <a:schemeClr val="bg1"/>
                  </a:solidFill>
                  <a:latin typeface="Century Gothic" panose="020B0502020202020204" pitchFamily="34" charset="0"/>
                </a:rPr>
                <a:t>Phase 2: Collaboration</a:t>
              </a:r>
            </a:p>
            <a:p>
              <a:pPr marL="385736" indent="-385736">
                <a:spcAft>
                  <a:spcPts val="945"/>
                </a:spcAft>
                <a:buFont typeface="Arial" panose="020B0604020202020204" pitchFamily="34" charset="0"/>
                <a:buChar char="•"/>
              </a:pPr>
              <a:r>
                <a:rPr lang="en-US" sz="2000" b="1" dirty="0">
                  <a:solidFill>
                    <a:schemeClr val="bg1"/>
                  </a:solidFill>
                  <a:latin typeface="Century Gothic" panose="020B0502020202020204" pitchFamily="34" charset="0"/>
                </a:rPr>
                <a:t>Phase 3: Formation</a:t>
              </a:r>
            </a:p>
            <a:p>
              <a:pPr marL="385736" indent="-385736">
                <a:spcAft>
                  <a:spcPts val="945"/>
                </a:spcAft>
                <a:buFont typeface="Arial" panose="020B0604020202020204" pitchFamily="34" charset="0"/>
                <a:buChar char="•"/>
              </a:pPr>
              <a:r>
                <a:rPr lang="en-US" sz="2000" b="1" dirty="0">
                  <a:solidFill>
                    <a:schemeClr val="bg1"/>
                  </a:solidFill>
                  <a:latin typeface="Century Gothic" panose="020B0502020202020204" pitchFamily="34" charset="0"/>
                </a:rPr>
                <a:t>Phase 4: Evaluation and Adoption</a:t>
              </a:r>
            </a:p>
            <a:p>
              <a:pPr marL="385736" indent="-385736">
                <a:spcAft>
                  <a:spcPts val="945"/>
                </a:spcAft>
                <a:buFont typeface="Arial" panose="020B0604020202020204" pitchFamily="34" charset="0"/>
                <a:buChar char="•"/>
              </a:pPr>
              <a:r>
                <a:rPr lang="en-US" sz="2000" b="1" dirty="0">
                  <a:solidFill>
                    <a:schemeClr val="bg1"/>
                  </a:solidFill>
                  <a:latin typeface="Century Gothic" panose="020B0502020202020204" pitchFamily="34" charset="0"/>
                </a:rPr>
                <a:t>Phase 5: Implementation and 	        Management</a:t>
              </a:r>
            </a:p>
            <a:p>
              <a:pPr>
                <a:lnSpc>
                  <a:spcPct val="150000"/>
                </a:lnSpc>
              </a:pPr>
              <a:endParaRPr lang="en-US" sz="300" b="1"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F1AFF7AB-DDB2-304D-9625-D9A874B0E222}"/>
                </a:ext>
              </a:extLst>
            </p:cNvPr>
            <p:cNvSpPr txBox="1"/>
            <p:nvPr/>
          </p:nvSpPr>
          <p:spPr>
            <a:xfrm>
              <a:off x="1898854" y="985180"/>
              <a:ext cx="2929265" cy="1875971"/>
            </a:xfrm>
            <a:prstGeom prst="rect">
              <a:avLst/>
            </a:prstGeom>
            <a:noFill/>
          </p:spPr>
          <p:txBody>
            <a:bodyPr wrap="square" rtlCol="0">
              <a:spAutoFit/>
            </a:bodyPr>
            <a:lstStyle/>
            <a:p>
              <a:r>
                <a:rPr lang="en-US" sz="3000" b="1" u="sng" dirty="0">
                  <a:solidFill>
                    <a:schemeClr val="bg1"/>
                  </a:solidFill>
                  <a:latin typeface="Century Gothic" panose="020B0502020202020204" pitchFamily="34" charset="0"/>
                </a:rPr>
                <a:t>STRATEGIC</a:t>
              </a:r>
            </a:p>
            <a:p>
              <a:r>
                <a:rPr lang="en-US" sz="3000" b="1" u="sng" dirty="0">
                  <a:solidFill>
                    <a:schemeClr val="bg1"/>
                  </a:solidFill>
                  <a:latin typeface="Century Gothic" panose="020B0502020202020204" pitchFamily="34" charset="0"/>
                </a:rPr>
                <a:t>INITIATIVE</a:t>
              </a:r>
            </a:p>
            <a:p>
              <a:r>
                <a:rPr lang="en-US" sz="3000" b="1" u="sng" dirty="0">
                  <a:solidFill>
                    <a:schemeClr val="bg1"/>
                  </a:solidFill>
                  <a:latin typeface="Century Gothic" panose="020B0502020202020204" pitchFamily="34" charset="0"/>
                </a:rPr>
                <a:t>PROCESS:</a:t>
              </a:r>
            </a:p>
          </p:txBody>
        </p:sp>
      </p:grpSp>
    </p:spTree>
    <p:extLst>
      <p:ext uri="{BB962C8B-B14F-4D97-AF65-F5344CB8AC3E}">
        <p14:creationId xmlns:p14="http://schemas.microsoft.com/office/powerpoint/2010/main" val="3304011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69172-DDA7-FC43-BBFE-F896D989646B}"/>
              </a:ext>
            </a:extLst>
          </p:cNvPr>
          <p:cNvSpPr/>
          <p:nvPr/>
        </p:nvSpPr>
        <p:spPr>
          <a:xfrm>
            <a:off x="695736" y="1642177"/>
            <a:ext cx="10833653" cy="3631315"/>
          </a:xfrm>
          <a:prstGeom prst="rect">
            <a:avLst/>
          </a:prstGeom>
        </p:spPr>
        <p:txBody>
          <a:bodyPr wrap="square">
            <a:spAutoFit/>
          </a:bodyPr>
          <a:lstStyle/>
          <a:p>
            <a:pPr marL="380985" indent="-380985" fontAlgn="base">
              <a:spcBef>
                <a:spcPts val="1000"/>
              </a:spcBef>
              <a:spcAft>
                <a:spcPts val="10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PROJECT IS 90% COMPLETED WITH AVAILABLE COOPERATION</a:t>
            </a:r>
          </a:p>
          <a:p>
            <a:pPr marL="380985" indent="-380985" fontAlgn="base">
              <a:spcBef>
                <a:spcPts val="1000"/>
              </a:spcBef>
              <a:spcAft>
                <a:spcPts val="10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FINAL DRAFT TO BE SUBMITTED TO PRESIDING BISHOP BY MARCH 15, 2020</a:t>
            </a:r>
          </a:p>
          <a:p>
            <a:pPr marL="380985" indent="-380985" fontAlgn="base">
              <a:spcBef>
                <a:spcPts val="1000"/>
              </a:spcBef>
              <a:spcAft>
                <a:spcPts val="10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PB’S MARK UP’S AND EDITS DUE BY MARCH 25, 2020</a:t>
            </a:r>
          </a:p>
          <a:p>
            <a:pPr marL="380985" indent="-380985" fontAlgn="base">
              <a:spcBef>
                <a:spcPts val="1000"/>
              </a:spcBef>
              <a:spcAft>
                <a:spcPts val="10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FINAL DRAFT AND COMPLETED FRAMEWORK DUE TO PRESIDING BISHOP APRIL 10, 2020</a:t>
            </a:r>
          </a:p>
          <a:p>
            <a:pPr marL="380985" indent="-380985" fontAlgn="base">
              <a:spcBef>
                <a:spcPts val="1000"/>
              </a:spcBef>
              <a:spcAft>
                <a:spcPts val="10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COMMITTEE TO PRESENT TO GENERAL ASSEMBLY COMPLETED PLAN APRIL 15, 2020</a:t>
            </a:r>
          </a:p>
        </p:txBody>
      </p:sp>
      <p:sp>
        <p:nvSpPr>
          <p:cNvPr id="7" name="TextBox 6">
            <a:extLst>
              <a:ext uri="{FF2B5EF4-FFF2-40B4-BE49-F238E27FC236}">
                <a16:creationId xmlns:a16="http://schemas.microsoft.com/office/drawing/2014/main" id="{73652427-5277-D24B-B747-362620DE79DA}"/>
              </a:ext>
            </a:extLst>
          </p:cNvPr>
          <p:cNvSpPr txBox="1"/>
          <p:nvPr/>
        </p:nvSpPr>
        <p:spPr>
          <a:xfrm>
            <a:off x="247689" y="261416"/>
            <a:ext cx="11696622" cy="707886"/>
          </a:xfrm>
          <a:prstGeom prst="rect">
            <a:avLst/>
          </a:prstGeom>
          <a:noFill/>
        </p:spPr>
        <p:txBody>
          <a:bodyPr wrap="square" rtlCol="0">
            <a:spAutoFit/>
          </a:bodyPr>
          <a:lstStyle/>
          <a:p>
            <a:r>
              <a:rPr lang="en-US" sz="4000" b="1" dirty="0">
                <a:solidFill>
                  <a:schemeClr val="bg1"/>
                </a:solidFill>
                <a:latin typeface="Century Gothic" panose="020B0502020202020204" pitchFamily="34" charset="0"/>
                <a:cs typeface="Bangla Sangam MN" panose="02000000000000000000" pitchFamily="2" charset="0"/>
              </a:rPr>
              <a:t>CURRENT WORK STATUS:</a:t>
            </a:r>
            <a:endParaRPr lang="en-US" sz="2333" dirty="0">
              <a:solidFill>
                <a:schemeClr val="bg1"/>
              </a:solidFill>
              <a:latin typeface="Century Gothic" panose="020B0502020202020204" pitchFamily="34" charset="0"/>
              <a:cs typeface="Bangla Sangam MN" panose="02000000000000000000" pitchFamily="2" charset="0"/>
            </a:endParaRPr>
          </a:p>
        </p:txBody>
      </p:sp>
    </p:spTree>
    <p:extLst>
      <p:ext uri="{BB962C8B-B14F-4D97-AF65-F5344CB8AC3E}">
        <p14:creationId xmlns:p14="http://schemas.microsoft.com/office/powerpoint/2010/main" val="160729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69172-DDA7-FC43-BBFE-F896D989646B}"/>
              </a:ext>
            </a:extLst>
          </p:cNvPr>
          <p:cNvSpPr/>
          <p:nvPr/>
        </p:nvSpPr>
        <p:spPr>
          <a:xfrm>
            <a:off x="695736" y="1642179"/>
            <a:ext cx="10833653" cy="1323311"/>
          </a:xfrm>
          <a:prstGeom prst="rect">
            <a:avLst/>
          </a:prstGeom>
        </p:spPr>
        <p:txBody>
          <a:bodyPr wrap="square">
            <a:spAutoFit/>
          </a:bodyPr>
          <a:lstStyle/>
          <a:p>
            <a:pPr marL="380985" indent="-380985" fontAlgn="base">
              <a:spcBef>
                <a:spcPts val="2000"/>
              </a:spcBef>
              <a:spcAft>
                <a:spcPts val="20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FOCUS AREA #5 - LEADERSHIP AND STRATEGIES</a:t>
            </a:r>
          </a:p>
          <a:p>
            <a:pPr marL="380985" indent="-380985" fontAlgn="base">
              <a:spcBef>
                <a:spcPts val="2000"/>
              </a:spcBef>
              <a:spcAft>
                <a:spcPts val="20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REPEATED REQUESTED PROCESS TEMPLATES</a:t>
            </a:r>
          </a:p>
        </p:txBody>
      </p:sp>
      <p:sp>
        <p:nvSpPr>
          <p:cNvPr id="7" name="TextBox 6">
            <a:extLst>
              <a:ext uri="{FF2B5EF4-FFF2-40B4-BE49-F238E27FC236}">
                <a16:creationId xmlns:a16="http://schemas.microsoft.com/office/drawing/2014/main" id="{73652427-5277-D24B-B747-362620DE79DA}"/>
              </a:ext>
            </a:extLst>
          </p:cNvPr>
          <p:cNvSpPr txBox="1"/>
          <p:nvPr/>
        </p:nvSpPr>
        <p:spPr>
          <a:xfrm>
            <a:off x="247689" y="261416"/>
            <a:ext cx="11696622" cy="553998"/>
          </a:xfrm>
          <a:prstGeom prst="rect">
            <a:avLst/>
          </a:prstGeom>
          <a:noFill/>
        </p:spPr>
        <p:txBody>
          <a:bodyPr wrap="square" rtlCol="0">
            <a:spAutoFit/>
          </a:bodyPr>
          <a:lstStyle/>
          <a:p>
            <a:r>
              <a:rPr lang="en-US" sz="3000" b="1" dirty="0">
                <a:solidFill>
                  <a:schemeClr val="bg1"/>
                </a:solidFill>
                <a:latin typeface="Century Gothic" panose="020B0502020202020204" pitchFamily="34" charset="0"/>
                <a:cs typeface="Bangla Sangam MN" panose="02000000000000000000" pitchFamily="2" charset="0"/>
              </a:rPr>
              <a:t>OUTSTANDING ITEMS REQUESTED AND NOT RECEIVED:</a:t>
            </a:r>
          </a:p>
        </p:txBody>
      </p:sp>
    </p:spTree>
    <p:extLst>
      <p:ext uri="{BB962C8B-B14F-4D97-AF65-F5344CB8AC3E}">
        <p14:creationId xmlns:p14="http://schemas.microsoft.com/office/powerpoint/2010/main" val="2548739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69172-DDA7-FC43-BBFE-F896D989646B}"/>
              </a:ext>
            </a:extLst>
          </p:cNvPr>
          <p:cNvSpPr/>
          <p:nvPr/>
        </p:nvSpPr>
        <p:spPr>
          <a:xfrm>
            <a:off x="695736" y="1990044"/>
            <a:ext cx="10833653" cy="2297809"/>
          </a:xfrm>
          <a:prstGeom prst="rect">
            <a:avLst/>
          </a:prstGeom>
        </p:spPr>
        <p:txBody>
          <a:bodyPr wrap="square">
            <a:spAutoFit/>
          </a:bodyPr>
          <a:lstStyle/>
          <a:p>
            <a:pPr marL="380985" indent="-380985" fontAlgn="base">
              <a:spcBef>
                <a:spcPts val="1000"/>
              </a:spcBef>
              <a:spcAft>
                <a:spcPts val="10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ORGANIZATIONAL COLLABORATION</a:t>
            </a:r>
          </a:p>
          <a:p>
            <a:pPr marL="380985" indent="-380985" fontAlgn="base">
              <a:spcBef>
                <a:spcPts val="1000"/>
              </a:spcBef>
              <a:spcAft>
                <a:spcPts val="10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ORGANIZATIONAL COORDINATION</a:t>
            </a:r>
          </a:p>
          <a:p>
            <a:pPr marL="380985" indent="-380985" fontAlgn="base">
              <a:spcBef>
                <a:spcPts val="1000"/>
              </a:spcBef>
              <a:spcAft>
                <a:spcPts val="10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ORGANIZATIONAL CONSOLIDATION</a:t>
            </a:r>
          </a:p>
          <a:p>
            <a:pPr marL="380985" indent="-380985" fontAlgn="base">
              <a:spcBef>
                <a:spcPts val="1000"/>
              </a:spcBef>
              <a:spcAft>
                <a:spcPts val="10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ORGANIZATIONAL CENTRALIZATION	</a:t>
            </a:r>
          </a:p>
        </p:txBody>
      </p:sp>
      <p:sp>
        <p:nvSpPr>
          <p:cNvPr id="7" name="TextBox 6">
            <a:extLst>
              <a:ext uri="{FF2B5EF4-FFF2-40B4-BE49-F238E27FC236}">
                <a16:creationId xmlns:a16="http://schemas.microsoft.com/office/drawing/2014/main" id="{73652427-5277-D24B-B747-362620DE79DA}"/>
              </a:ext>
            </a:extLst>
          </p:cNvPr>
          <p:cNvSpPr txBox="1"/>
          <p:nvPr/>
        </p:nvSpPr>
        <p:spPr>
          <a:xfrm>
            <a:off x="247689" y="261416"/>
            <a:ext cx="11696622" cy="553998"/>
          </a:xfrm>
          <a:prstGeom prst="rect">
            <a:avLst/>
          </a:prstGeom>
          <a:noFill/>
        </p:spPr>
        <p:txBody>
          <a:bodyPr wrap="square" rtlCol="0">
            <a:spAutoFit/>
          </a:bodyPr>
          <a:lstStyle/>
          <a:p>
            <a:r>
              <a:rPr lang="en-US" sz="3000" b="1" dirty="0">
                <a:solidFill>
                  <a:schemeClr val="bg1"/>
                </a:solidFill>
                <a:latin typeface="Century Gothic" panose="020B0502020202020204" pitchFamily="34" charset="0"/>
                <a:cs typeface="Bangla Sangam MN" panose="02000000000000000000" pitchFamily="2" charset="0"/>
              </a:rPr>
              <a:t>10 YEAR STRATEGIC PLAN SMART OBJECTIVES (4 C’S):</a:t>
            </a:r>
          </a:p>
        </p:txBody>
      </p:sp>
    </p:spTree>
    <p:extLst>
      <p:ext uri="{BB962C8B-B14F-4D97-AF65-F5344CB8AC3E}">
        <p14:creationId xmlns:p14="http://schemas.microsoft.com/office/powerpoint/2010/main" val="2805550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69172-DDA7-FC43-BBFE-F896D989646B}"/>
              </a:ext>
            </a:extLst>
          </p:cNvPr>
          <p:cNvSpPr/>
          <p:nvPr/>
        </p:nvSpPr>
        <p:spPr>
          <a:xfrm>
            <a:off x="679174" y="1012697"/>
            <a:ext cx="10833653" cy="5067349"/>
          </a:xfrm>
          <a:prstGeom prst="rect">
            <a:avLst/>
          </a:prstGeom>
        </p:spPr>
        <p:txBody>
          <a:bodyPr wrap="square">
            <a:spAutoFit/>
          </a:bodyPr>
          <a:lstStyle/>
          <a:p>
            <a:pPr marL="380985" indent="-380985" fontAlgn="base">
              <a:spcBef>
                <a:spcPts val="500"/>
              </a:spcBef>
              <a:spcAft>
                <a:spcPts val="5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VIDEO INTRODUCTION OF PRESIDING BISHOP AND CHAIRMAN THUSTON GIVING HISTORICAL, CULTURAL, ORGANIZATIONAL BENEFITS OF WHY A 10 YEAR PLAN IS NECESSARY</a:t>
            </a:r>
          </a:p>
          <a:p>
            <a:pPr marL="380985" indent="-380985" fontAlgn="base">
              <a:spcBef>
                <a:spcPts val="500"/>
              </a:spcBef>
              <a:spcAft>
                <a:spcPts val="5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COMMITTEE WILL RECAP TIMELINE AND PROCESS</a:t>
            </a:r>
          </a:p>
          <a:p>
            <a:pPr marL="380985" indent="-380985" fontAlgn="base">
              <a:spcBef>
                <a:spcPts val="500"/>
              </a:spcBef>
              <a:spcAft>
                <a:spcPts val="5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REVIEW SEVEN STRATEGIC FOCUS AREAS</a:t>
            </a:r>
          </a:p>
          <a:p>
            <a:pPr marL="380985" indent="-380985" fontAlgn="base">
              <a:spcBef>
                <a:spcPts val="500"/>
              </a:spcBef>
              <a:spcAft>
                <a:spcPts val="5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PRESENT SMART OBJECTIVES</a:t>
            </a:r>
          </a:p>
          <a:p>
            <a:pPr marL="1142954" lvl="2" indent="-380985" fontAlgn="base">
              <a:spcBef>
                <a:spcPts val="500"/>
              </a:spcBef>
              <a:spcAft>
                <a:spcPts val="5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COLLABORATION</a:t>
            </a:r>
          </a:p>
          <a:p>
            <a:pPr marL="1142954" lvl="2" indent="-380985" fontAlgn="base">
              <a:spcBef>
                <a:spcPts val="500"/>
              </a:spcBef>
              <a:spcAft>
                <a:spcPts val="5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COORDINATION</a:t>
            </a:r>
          </a:p>
          <a:p>
            <a:pPr marL="1142954" lvl="2" indent="-380985" fontAlgn="base">
              <a:spcBef>
                <a:spcPts val="500"/>
              </a:spcBef>
              <a:spcAft>
                <a:spcPts val="5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CONSOLIDATION</a:t>
            </a:r>
          </a:p>
          <a:p>
            <a:pPr marL="1142954" lvl="2" indent="-380985" fontAlgn="base">
              <a:spcBef>
                <a:spcPts val="500"/>
              </a:spcBef>
              <a:spcAft>
                <a:spcPts val="5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CENTRALIZATION</a:t>
            </a:r>
          </a:p>
          <a:p>
            <a:pPr marL="1142954" lvl="2" indent="-380985" fontAlgn="base">
              <a:spcBef>
                <a:spcPts val="500"/>
              </a:spcBef>
              <a:spcAft>
                <a:spcPts val="5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CONTINUITY</a:t>
            </a:r>
          </a:p>
        </p:txBody>
      </p:sp>
      <p:sp>
        <p:nvSpPr>
          <p:cNvPr id="7" name="TextBox 6">
            <a:extLst>
              <a:ext uri="{FF2B5EF4-FFF2-40B4-BE49-F238E27FC236}">
                <a16:creationId xmlns:a16="http://schemas.microsoft.com/office/drawing/2014/main" id="{73652427-5277-D24B-B747-362620DE79DA}"/>
              </a:ext>
            </a:extLst>
          </p:cNvPr>
          <p:cNvSpPr txBox="1"/>
          <p:nvPr/>
        </p:nvSpPr>
        <p:spPr>
          <a:xfrm>
            <a:off x="247689" y="261416"/>
            <a:ext cx="11696622" cy="553998"/>
          </a:xfrm>
          <a:prstGeom prst="rect">
            <a:avLst/>
          </a:prstGeom>
          <a:noFill/>
        </p:spPr>
        <p:txBody>
          <a:bodyPr wrap="square" rtlCol="0">
            <a:spAutoFit/>
          </a:bodyPr>
          <a:lstStyle/>
          <a:p>
            <a:r>
              <a:rPr lang="en-US" sz="3000" b="1" dirty="0">
                <a:solidFill>
                  <a:schemeClr val="bg1"/>
                </a:solidFill>
                <a:latin typeface="Century Gothic" panose="020B0502020202020204" pitchFamily="34" charset="0"/>
                <a:cs typeface="Bangla Sangam MN" panose="02000000000000000000" pitchFamily="2" charset="0"/>
              </a:rPr>
              <a:t>PROPOSED PRESENTATION OF 10 YEAR STRATEGIC PLAN:</a:t>
            </a:r>
          </a:p>
        </p:txBody>
      </p:sp>
    </p:spTree>
    <p:extLst>
      <p:ext uri="{BB962C8B-B14F-4D97-AF65-F5344CB8AC3E}">
        <p14:creationId xmlns:p14="http://schemas.microsoft.com/office/powerpoint/2010/main" val="3279016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C69172-DDA7-FC43-BBFE-F896D989646B}"/>
              </a:ext>
            </a:extLst>
          </p:cNvPr>
          <p:cNvSpPr/>
          <p:nvPr/>
        </p:nvSpPr>
        <p:spPr>
          <a:xfrm>
            <a:off x="679174" y="2073395"/>
            <a:ext cx="10833653" cy="2759345"/>
          </a:xfrm>
          <a:prstGeom prst="rect">
            <a:avLst/>
          </a:prstGeom>
        </p:spPr>
        <p:txBody>
          <a:bodyPr wrap="square">
            <a:spAutoFit/>
          </a:bodyPr>
          <a:lstStyle/>
          <a:p>
            <a:pPr marL="380985" indent="-380985" fontAlgn="base">
              <a:spcBef>
                <a:spcPts val="500"/>
              </a:spcBef>
              <a:spcAft>
                <a:spcPts val="5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10 YEAR STRATEGIC RECOMMENDATIONS </a:t>
            </a:r>
          </a:p>
          <a:p>
            <a:pPr marL="380985" indent="-380985" fontAlgn="base">
              <a:spcBef>
                <a:spcPts val="500"/>
              </a:spcBef>
              <a:spcAft>
                <a:spcPts val="5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 KEY PERFORMANCE INDICATORS </a:t>
            </a:r>
          </a:p>
          <a:p>
            <a:pPr marL="380985" indent="-380985" fontAlgn="base">
              <a:spcBef>
                <a:spcPts val="500"/>
              </a:spcBef>
              <a:spcAft>
                <a:spcPts val="5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CREATION OF STRATEGIC PERFORMANCE COMMITTEE TO ASSIST EXECUTIVE BRANCH</a:t>
            </a:r>
          </a:p>
          <a:p>
            <a:pPr marL="380985" indent="-380985" fontAlgn="base">
              <a:spcBef>
                <a:spcPts val="500"/>
              </a:spcBef>
              <a:spcAft>
                <a:spcPts val="5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DEVELOPMENT OF REPORTING AND EVALUATION SCHEDULE</a:t>
            </a:r>
          </a:p>
          <a:p>
            <a:pPr marL="380985" indent="-380985" fontAlgn="base">
              <a:spcBef>
                <a:spcPts val="500"/>
              </a:spcBef>
              <a:spcAft>
                <a:spcPts val="500"/>
              </a:spcAft>
              <a:buFont typeface="Arial" panose="020B0604020202020204" pitchFamily="34" charset="0"/>
              <a:buChar char="•"/>
            </a:pPr>
            <a:r>
              <a:rPr lang="en-US" sz="2333" kern="0" dirty="0">
                <a:solidFill>
                  <a:schemeClr val="bg1"/>
                </a:solidFill>
                <a:latin typeface="Century Gothic" panose="020B0502020202020204" pitchFamily="34" charset="0"/>
                <a:ea typeface="Arial Unicode MS" panose="020B0604020202020204" pitchFamily="34" charset="-128"/>
                <a:cs typeface="Arial Unicode MS" panose="020B0604020202020204" pitchFamily="34" charset="-128"/>
              </a:rPr>
              <a:t>CONCLUSION</a:t>
            </a:r>
          </a:p>
        </p:txBody>
      </p:sp>
      <p:sp>
        <p:nvSpPr>
          <p:cNvPr id="7" name="TextBox 6">
            <a:extLst>
              <a:ext uri="{FF2B5EF4-FFF2-40B4-BE49-F238E27FC236}">
                <a16:creationId xmlns:a16="http://schemas.microsoft.com/office/drawing/2014/main" id="{73652427-5277-D24B-B747-362620DE79DA}"/>
              </a:ext>
            </a:extLst>
          </p:cNvPr>
          <p:cNvSpPr txBox="1"/>
          <p:nvPr/>
        </p:nvSpPr>
        <p:spPr>
          <a:xfrm>
            <a:off x="247689" y="261416"/>
            <a:ext cx="11696622" cy="553998"/>
          </a:xfrm>
          <a:prstGeom prst="rect">
            <a:avLst/>
          </a:prstGeom>
          <a:noFill/>
        </p:spPr>
        <p:txBody>
          <a:bodyPr wrap="square" rtlCol="0">
            <a:spAutoFit/>
          </a:bodyPr>
          <a:lstStyle/>
          <a:p>
            <a:r>
              <a:rPr lang="en-US" sz="3000" b="1" dirty="0">
                <a:solidFill>
                  <a:schemeClr val="bg1"/>
                </a:solidFill>
                <a:latin typeface="Century Gothic" panose="020B0502020202020204" pitchFamily="34" charset="0"/>
                <a:cs typeface="Bangla Sangam MN" panose="02000000000000000000" pitchFamily="2" charset="0"/>
              </a:rPr>
              <a:t>PROPOSED PRESENTATION OF 10 YEAR STRATEGIC PLAN:</a:t>
            </a:r>
          </a:p>
        </p:txBody>
      </p:sp>
    </p:spTree>
    <p:extLst>
      <p:ext uri="{BB962C8B-B14F-4D97-AF65-F5344CB8AC3E}">
        <p14:creationId xmlns:p14="http://schemas.microsoft.com/office/powerpoint/2010/main" val="4003478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263C9C-ED11-A948-917D-6C8918C973B3}"/>
              </a:ext>
            </a:extLst>
          </p:cNvPr>
          <p:cNvSpPr txBox="1"/>
          <p:nvPr/>
        </p:nvSpPr>
        <p:spPr>
          <a:xfrm>
            <a:off x="476248" y="403314"/>
            <a:ext cx="11266714" cy="5940281"/>
          </a:xfrm>
          <a:prstGeom prst="rect">
            <a:avLst/>
          </a:prstGeom>
          <a:noFill/>
        </p:spPr>
        <p:txBody>
          <a:bodyPr wrap="square" rtlCol="0">
            <a:spAutoFit/>
          </a:bodyPr>
          <a:lstStyle/>
          <a:p>
            <a:pPr algn="ctr"/>
            <a:r>
              <a:rPr lang="en-US" sz="3000" dirty="0">
                <a:solidFill>
                  <a:schemeClr val="bg1"/>
                </a:solidFill>
                <a:ea typeface="Champagne &amp; Limousines" panose="020B0502020202020204" pitchFamily="34" charset="0"/>
              </a:rPr>
              <a:t>The saying has been attributed most often to Benjamin Franklin, who is also credited with having said,</a:t>
            </a:r>
          </a:p>
          <a:p>
            <a:pPr algn="ctr"/>
            <a:r>
              <a:rPr lang="en-US" sz="3000" b="1" dirty="0">
                <a:solidFill>
                  <a:schemeClr val="bg1"/>
                </a:solidFill>
                <a:ea typeface="Champagne &amp; Limousines" panose="020B0502020202020204" pitchFamily="34" charset="0"/>
              </a:rPr>
              <a:t>“By failing to prepare, you are preparing to fail.”</a:t>
            </a:r>
          </a:p>
          <a:p>
            <a:pPr algn="ctr"/>
            <a:endParaRPr lang="en-US" sz="3000" dirty="0">
              <a:solidFill>
                <a:schemeClr val="bg1"/>
              </a:solidFill>
              <a:ea typeface="Champagne &amp; Limousines" panose="020B0502020202020204" pitchFamily="34" charset="0"/>
            </a:endParaRPr>
          </a:p>
          <a:p>
            <a:pPr algn="ctr"/>
            <a:r>
              <a:rPr lang="en-US" sz="3000" dirty="0">
                <a:solidFill>
                  <a:schemeClr val="bg1"/>
                </a:solidFill>
                <a:ea typeface="Champagne &amp; Limousines" panose="020B0502020202020204" pitchFamily="34" charset="0"/>
              </a:rPr>
              <a:t> More recent variations, along with their attributions, include:</a:t>
            </a:r>
          </a:p>
          <a:p>
            <a:pPr algn="ctr"/>
            <a:r>
              <a:rPr lang="en-US" sz="3000" b="1" dirty="0">
                <a:solidFill>
                  <a:schemeClr val="bg1"/>
                </a:solidFill>
                <a:ea typeface="Champagne &amp; Limousines" panose="020B0502020202020204" pitchFamily="34" charset="0"/>
              </a:rPr>
              <a:t>“Fail to plan, plan to fail.”</a:t>
            </a:r>
          </a:p>
          <a:p>
            <a:pPr algn="ctr"/>
            <a:r>
              <a:rPr lang="en-US" sz="2667" i="1" dirty="0">
                <a:solidFill>
                  <a:schemeClr val="bg1"/>
                </a:solidFill>
                <a:ea typeface="Champagne &amp; Limousines" panose="020B0502020202020204" pitchFamily="34" charset="0"/>
              </a:rPr>
              <a:t>Carl W. Buechner</a:t>
            </a:r>
          </a:p>
          <a:p>
            <a:pPr algn="ctr"/>
            <a:endParaRPr lang="en-US" sz="3000" dirty="0">
              <a:solidFill>
                <a:schemeClr val="bg1"/>
              </a:solidFill>
              <a:ea typeface="Champagne &amp; Limousines" panose="020B0502020202020204" pitchFamily="34" charset="0"/>
            </a:endParaRPr>
          </a:p>
          <a:p>
            <a:pPr algn="ctr"/>
            <a:r>
              <a:rPr lang="en-US" sz="3000" b="1" dirty="0">
                <a:solidFill>
                  <a:schemeClr val="bg1"/>
                </a:solidFill>
                <a:ea typeface="Champagne &amp; Limousines" panose="020B0502020202020204" pitchFamily="34" charset="0"/>
              </a:rPr>
              <a:t>“Failures don’t plan to fail; they fail to plan.”</a:t>
            </a:r>
          </a:p>
          <a:p>
            <a:pPr algn="ctr"/>
            <a:r>
              <a:rPr lang="en-US" sz="2667" i="1" dirty="0">
                <a:solidFill>
                  <a:schemeClr val="bg1"/>
                </a:solidFill>
                <a:ea typeface="Champagne &amp; Limousines" panose="020B0502020202020204" pitchFamily="34" charset="0"/>
              </a:rPr>
              <a:t>Harvey MacKay</a:t>
            </a:r>
          </a:p>
          <a:p>
            <a:pPr algn="ctr"/>
            <a:endParaRPr lang="en-US" sz="3000" dirty="0">
              <a:solidFill>
                <a:schemeClr val="bg1"/>
              </a:solidFill>
              <a:ea typeface="Champagne &amp; Limousines" panose="020B0502020202020204" pitchFamily="34" charset="0"/>
            </a:endParaRPr>
          </a:p>
          <a:p>
            <a:pPr algn="ctr"/>
            <a:r>
              <a:rPr lang="en-US" sz="3000" b="1" dirty="0">
                <a:solidFill>
                  <a:schemeClr val="bg1"/>
                </a:solidFill>
                <a:ea typeface="Champagne &amp; Limousines" panose="020B0502020202020204" pitchFamily="34" charset="0"/>
              </a:rPr>
              <a:t>”He who fails to plan is planning to fail.”</a:t>
            </a:r>
          </a:p>
          <a:p>
            <a:pPr algn="ctr"/>
            <a:r>
              <a:rPr lang="en-US" sz="2667" i="1" dirty="0">
                <a:solidFill>
                  <a:schemeClr val="bg1"/>
                </a:solidFill>
                <a:ea typeface="Champagne &amp; Limousines" panose="020B0502020202020204" pitchFamily="34" charset="0"/>
              </a:rPr>
              <a:t>Winston Churchill (during World War II)</a:t>
            </a:r>
          </a:p>
        </p:txBody>
      </p:sp>
    </p:spTree>
    <p:extLst>
      <p:ext uri="{BB962C8B-B14F-4D97-AF65-F5344CB8AC3E}">
        <p14:creationId xmlns:p14="http://schemas.microsoft.com/office/powerpoint/2010/main" val="3082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7"/>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500">
              <a:solidFill>
                <a:prstClr val="white"/>
              </a:solidFill>
              <a:latin typeface="Calibri" panose="020F0502020204030204"/>
            </a:endParaRPr>
          </a:p>
        </p:txBody>
      </p:sp>
      <p:pic>
        <p:nvPicPr>
          <p:cNvPr id="5" name="Picture 4" descr="A person wearing a suit and tie&#10;&#10;Description automatically generated">
            <a:extLst>
              <a:ext uri="{FF2B5EF4-FFF2-40B4-BE49-F238E27FC236}">
                <a16:creationId xmlns:a16="http://schemas.microsoft.com/office/drawing/2014/main" id="{8DD9FE7A-5A75-1743-82C9-4F7F968896CB}"/>
              </a:ext>
            </a:extLst>
          </p:cNvPr>
          <p:cNvPicPr>
            <a:picLocks noChangeAspect="1"/>
          </p:cNvPicPr>
          <p:nvPr/>
        </p:nvPicPr>
        <p:blipFill rotWithShape="1">
          <a:blip r:embed="rId2"/>
          <a:srcRect l="22052" r="-1" b="-1"/>
          <a:stretch/>
        </p:blipFill>
        <p:spPr>
          <a:xfrm>
            <a:off x="6750141" y="-1"/>
            <a:ext cx="5441859" cy="5654939"/>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7" name="Rectangle 6">
            <a:extLst>
              <a:ext uri="{FF2B5EF4-FFF2-40B4-BE49-F238E27FC236}">
                <a16:creationId xmlns:a16="http://schemas.microsoft.com/office/drawing/2014/main" id="{79D60A5B-66EC-4448-B235-537B06149680}"/>
              </a:ext>
            </a:extLst>
          </p:cNvPr>
          <p:cNvSpPr/>
          <p:nvPr/>
        </p:nvSpPr>
        <p:spPr>
          <a:xfrm>
            <a:off x="213874" y="2123413"/>
            <a:ext cx="6096000" cy="4247317"/>
          </a:xfrm>
          <a:prstGeom prst="rect">
            <a:avLst/>
          </a:prstGeom>
        </p:spPr>
        <p:txBody>
          <a:bodyPr>
            <a:spAutoFit/>
          </a:bodyPr>
          <a:lstStyle/>
          <a:p>
            <a:r>
              <a:rPr lang="en-US" sz="3000" i="1" dirty="0">
                <a:ea typeface="Arial Unicode MS" panose="020B0604020202020204" pitchFamily="34" charset="-128"/>
                <a:cs typeface="Arial Unicode MS" panose="020B0604020202020204" pitchFamily="34" charset="-128"/>
              </a:rPr>
              <a:t>“This framework and plan will harness the strength of our organization, ensure momentum moves in the same way while creating intentional success and demonstrate the administrative gift within the COGIC by developing and implementing a 10 Year Strategic Plan without starting over every few years.”</a:t>
            </a:r>
          </a:p>
        </p:txBody>
      </p:sp>
      <p:sp>
        <p:nvSpPr>
          <p:cNvPr id="8" name="Rectangle 7">
            <a:extLst>
              <a:ext uri="{FF2B5EF4-FFF2-40B4-BE49-F238E27FC236}">
                <a16:creationId xmlns:a16="http://schemas.microsoft.com/office/drawing/2014/main" id="{84B9DF14-3D6C-D949-8610-151E4A11DE16}"/>
              </a:ext>
            </a:extLst>
          </p:cNvPr>
          <p:cNvSpPr/>
          <p:nvPr/>
        </p:nvSpPr>
        <p:spPr>
          <a:xfrm>
            <a:off x="213874" y="277921"/>
            <a:ext cx="6096000" cy="1323632"/>
          </a:xfrm>
          <a:prstGeom prst="rect">
            <a:avLst/>
          </a:prstGeom>
        </p:spPr>
        <p:txBody>
          <a:bodyPr>
            <a:spAutoFit/>
          </a:bodyPr>
          <a:lstStyle/>
          <a:p>
            <a:r>
              <a:rPr lang="en-US" sz="2667" b="1" u="sng" dirty="0">
                <a:latin typeface="Century Gothic" panose="020B0502020202020204" pitchFamily="34" charset="0"/>
                <a:ea typeface="Arial Unicode MS" panose="020B0604020202020204" pitchFamily="34" charset="-128"/>
                <a:cs typeface="Arial Unicode MS" panose="020B0604020202020204" pitchFamily="34" charset="-128"/>
              </a:rPr>
              <a:t>Committee reflections on why we committed two years of Monday’s from our lives to do this work:</a:t>
            </a:r>
          </a:p>
        </p:txBody>
      </p:sp>
      <p:sp>
        <p:nvSpPr>
          <p:cNvPr id="11" name="Rectangle 10">
            <a:extLst>
              <a:ext uri="{FF2B5EF4-FFF2-40B4-BE49-F238E27FC236}">
                <a16:creationId xmlns:a16="http://schemas.microsoft.com/office/drawing/2014/main" id="{93598EA6-0834-4F4A-84EF-DE1C68682E4C}"/>
              </a:ext>
            </a:extLst>
          </p:cNvPr>
          <p:cNvSpPr/>
          <p:nvPr/>
        </p:nvSpPr>
        <p:spPr>
          <a:xfrm>
            <a:off x="7241934" y="5855204"/>
            <a:ext cx="4458272" cy="913007"/>
          </a:xfrm>
          <a:prstGeom prst="rect">
            <a:avLst/>
          </a:prstGeom>
        </p:spPr>
        <p:txBody>
          <a:bodyPr wrap="none">
            <a:spAutoFit/>
          </a:bodyPr>
          <a:lstStyle/>
          <a:p>
            <a:pPr algn="ctr"/>
            <a:r>
              <a:rPr lang="en-US" sz="1500" b="1" dirty="0">
                <a:solidFill>
                  <a:srgbClr val="000000"/>
                </a:solidFill>
                <a:latin typeface="Century Gothic" panose="020B0502020202020204" pitchFamily="34" charset="0"/>
                <a:ea typeface="Arial Unicode MS" panose="020B0604020202020204" pitchFamily="34" charset="-128"/>
                <a:cs typeface="Arial Unicode MS" panose="020B0604020202020204" pitchFamily="34" charset="-128"/>
              </a:rPr>
              <a:t> </a:t>
            </a:r>
            <a:r>
              <a:rPr lang="en-US" sz="3000" b="1" dirty="0">
                <a:latin typeface="Century Gothic" panose="020B0502020202020204" pitchFamily="34" charset="0"/>
                <a:ea typeface="Arial Unicode MS" panose="020B0604020202020204" pitchFamily="34" charset="-128"/>
                <a:cs typeface="Arial Unicode MS" panose="020B0604020202020204" pitchFamily="34" charset="-128"/>
              </a:rPr>
              <a:t>Supt. Anthony Wheeler</a:t>
            </a:r>
          </a:p>
          <a:p>
            <a:pPr algn="ctr"/>
            <a:r>
              <a:rPr lang="en-US" sz="2333" i="1" dirty="0">
                <a:latin typeface="Century Gothic" panose="020B0502020202020204" pitchFamily="34" charset="0"/>
                <a:ea typeface="Arial Unicode MS" panose="020B0604020202020204" pitchFamily="34" charset="-128"/>
                <a:cs typeface="Arial Unicode MS" panose="020B0604020202020204" pitchFamily="34" charset="-128"/>
              </a:rPr>
              <a:t>Alabama</a:t>
            </a:r>
            <a:endParaRPr lang="en-US" sz="1167" i="1" dirty="0">
              <a:latin typeface="Century Gothic" panose="020B0502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90731165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D60A5B-66EC-4448-B235-537B06149680}"/>
              </a:ext>
            </a:extLst>
          </p:cNvPr>
          <p:cNvSpPr/>
          <p:nvPr/>
        </p:nvSpPr>
        <p:spPr>
          <a:xfrm>
            <a:off x="762000" y="159529"/>
            <a:ext cx="5314543" cy="6538943"/>
          </a:xfrm>
          <a:prstGeom prst="rect">
            <a:avLst/>
          </a:prstGeom>
        </p:spPr>
        <p:txBody>
          <a:bodyPr vert="horz" lIns="76200" tIns="38100" rIns="76200" bIns="38100" rtlCol="0" anchor="t">
            <a:normAutofit/>
          </a:bodyPr>
          <a:lstStyle/>
          <a:p>
            <a:pPr defTabSz="761970">
              <a:lnSpc>
                <a:spcPct val="90000"/>
              </a:lnSpc>
              <a:spcAft>
                <a:spcPts val="500"/>
              </a:spcAft>
            </a:pPr>
            <a:r>
              <a:rPr lang="en-US" sz="2667" i="1" dirty="0"/>
              <a:t>I agree with Dr. Wheeler and others that adequately answered the question "why" and request that the last sentence(s) read, "therefore this document has done so by including these seven focus areas:..." Now, it is expected that as our Executive Branch apply the the contents of this document's objectives as their Plan of Action, it is requested that our Jurisdiction leaders choose their team of strategic coordinators that will pursue these objectives locally with like-mindedness, doing so will keep the total Church synchronized and forward moving together as One Church. </a:t>
            </a:r>
          </a:p>
        </p:txBody>
      </p:sp>
      <p:sp>
        <p:nvSpPr>
          <p:cNvPr id="26" name="Freeform: Shape 2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7"/>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500">
              <a:solidFill>
                <a:prstClr val="white"/>
              </a:solidFill>
              <a:latin typeface="Calibri" panose="020F0502020204030204"/>
            </a:endParaRPr>
          </a:p>
        </p:txBody>
      </p:sp>
      <p:pic>
        <p:nvPicPr>
          <p:cNvPr id="3" name="Picture 2" descr="A person wearing glasses and smiling at the camera&#10;&#10;Description automatically generated">
            <a:extLst>
              <a:ext uri="{FF2B5EF4-FFF2-40B4-BE49-F238E27FC236}">
                <a16:creationId xmlns:a16="http://schemas.microsoft.com/office/drawing/2014/main" id="{259ED5CE-3F07-EC43-8EEB-3E6687E5B69C}"/>
              </a:ext>
            </a:extLst>
          </p:cNvPr>
          <p:cNvPicPr>
            <a:picLocks noChangeAspect="1"/>
          </p:cNvPicPr>
          <p:nvPr/>
        </p:nvPicPr>
        <p:blipFill rotWithShape="1">
          <a:blip r:embed="rId2"/>
          <a:srcRect l="10445" r="2947" b="1"/>
          <a:stretch/>
        </p:blipFill>
        <p:spPr>
          <a:xfrm>
            <a:off x="6750141" y="-1"/>
            <a:ext cx="5441859" cy="5654939"/>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11" name="Rectangle 10">
            <a:extLst>
              <a:ext uri="{FF2B5EF4-FFF2-40B4-BE49-F238E27FC236}">
                <a16:creationId xmlns:a16="http://schemas.microsoft.com/office/drawing/2014/main" id="{93598EA6-0834-4F4A-84EF-DE1C68682E4C}"/>
              </a:ext>
            </a:extLst>
          </p:cNvPr>
          <p:cNvSpPr/>
          <p:nvPr/>
        </p:nvSpPr>
        <p:spPr>
          <a:xfrm>
            <a:off x="7100874" y="5838270"/>
            <a:ext cx="4740400" cy="977127"/>
          </a:xfrm>
          <a:prstGeom prst="rect">
            <a:avLst/>
          </a:prstGeom>
        </p:spPr>
        <p:txBody>
          <a:bodyPr wrap="none">
            <a:spAutoFit/>
          </a:bodyPr>
          <a:lstStyle/>
          <a:p>
            <a:pPr algn="ctr">
              <a:spcAft>
                <a:spcPts val="500"/>
              </a:spcAft>
            </a:pPr>
            <a:r>
              <a:rPr lang="en-US" sz="1500" b="1" dirty="0">
                <a:solidFill>
                  <a:srgbClr val="000000"/>
                </a:solidFill>
                <a:latin typeface="Century Gothic" panose="020B0502020202020204" pitchFamily="34" charset="0"/>
                <a:ea typeface="Arial Unicode MS" panose="020B0604020202020204" pitchFamily="34" charset="-128"/>
                <a:cs typeface="Arial Unicode MS" panose="020B0604020202020204" pitchFamily="34" charset="-128"/>
              </a:rPr>
              <a:t> </a:t>
            </a:r>
            <a:r>
              <a:rPr lang="en-US" sz="3000" b="1" dirty="0">
                <a:latin typeface="Century Gothic" panose="020B0502020202020204" pitchFamily="34" charset="0"/>
                <a:ea typeface="Arial Unicode MS" panose="020B0604020202020204" pitchFamily="34" charset="-128"/>
                <a:cs typeface="Arial Unicode MS" panose="020B0604020202020204" pitchFamily="34" charset="-128"/>
              </a:rPr>
              <a:t>Supt. Clarence Cranford</a:t>
            </a:r>
          </a:p>
          <a:p>
            <a:pPr algn="ctr">
              <a:spcAft>
                <a:spcPts val="500"/>
              </a:spcAft>
            </a:pPr>
            <a:r>
              <a:rPr lang="en-US" sz="2333" i="1" dirty="0">
                <a:latin typeface="Century Gothic" panose="020B0502020202020204" pitchFamily="34" charset="0"/>
                <a:ea typeface="Arial Unicode MS" panose="020B0604020202020204" pitchFamily="34" charset="-128"/>
                <a:cs typeface="Arial Unicode MS" panose="020B0604020202020204" pitchFamily="34" charset="-128"/>
              </a:rPr>
              <a:t>ILLINOIS</a:t>
            </a:r>
            <a:endParaRPr lang="en-US" sz="1167" i="1" dirty="0">
              <a:latin typeface="Century Gothic" panose="020B0502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70645800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D60A5B-66EC-4448-B235-537B06149680}"/>
              </a:ext>
            </a:extLst>
          </p:cNvPr>
          <p:cNvSpPr/>
          <p:nvPr/>
        </p:nvSpPr>
        <p:spPr>
          <a:xfrm>
            <a:off x="653143" y="2070991"/>
            <a:ext cx="5006336" cy="2749885"/>
          </a:xfrm>
          <a:prstGeom prst="rect">
            <a:avLst/>
          </a:prstGeom>
        </p:spPr>
        <p:txBody>
          <a:bodyPr vert="horz" lIns="76200" tIns="38100" rIns="76200" bIns="38100" rtlCol="0" anchor="t">
            <a:normAutofit/>
          </a:bodyPr>
          <a:lstStyle/>
          <a:p>
            <a:pPr defTabSz="761970">
              <a:lnSpc>
                <a:spcPct val="90000"/>
              </a:lnSpc>
              <a:spcAft>
                <a:spcPts val="500"/>
              </a:spcAft>
            </a:pPr>
            <a:r>
              <a:rPr lang="en-US" sz="3000" i="1" dirty="0"/>
              <a:t>“Our why is simple…it allows us to be intentional about our culture, engagement and inclusion and ultimately take ourselves serious about experiencing planned growth.”</a:t>
            </a:r>
          </a:p>
        </p:txBody>
      </p:sp>
      <p:sp>
        <p:nvSpPr>
          <p:cNvPr id="21" name="Freeform: Shape 2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3"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61970">
              <a:defRPr/>
            </a:pPr>
            <a:endParaRPr lang="en-US" sz="1500">
              <a:solidFill>
                <a:prstClr val="white"/>
              </a:solidFill>
              <a:latin typeface="Calibri" panose="020F0502020204030204"/>
            </a:endParaRPr>
          </a:p>
        </p:txBody>
      </p:sp>
      <p:pic>
        <p:nvPicPr>
          <p:cNvPr id="4" name="Picture 3" descr="A person posing for the camera&#10;&#10;Description automatically generated">
            <a:extLst>
              <a:ext uri="{FF2B5EF4-FFF2-40B4-BE49-F238E27FC236}">
                <a16:creationId xmlns:a16="http://schemas.microsoft.com/office/drawing/2014/main" id="{A47E25C7-1991-A345-A36A-AD8E2E6E6861}"/>
              </a:ext>
            </a:extLst>
          </p:cNvPr>
          <p:cNvPicPr>
            <a:picLocks noChangeAspect="1"/>
          </p:cNvPicPr>
          <p:nvPr/>
        </p:nvPicPr>
        <p:blipFill rotWithShape="1">
          <a:blip r:embed="rId2"/>
          <a:srcRect r="22041"/>
          <a:stretch/>
        </p:blipFill>
        <p:spPr>
          <a:xfrm>
            <a:off x="6167846" y="8"/>
            <a:ext cx="6024154" cy="6857992"/>
          </a:xfrm>
          <a:custGeom>
            <a:avLst/>
            <a:gdLst/>
            <a:ahLst/>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11" name="Rectangle 10">
            <a:extLst>
              <a:ext uri="{FF2B5EF4-FFF2-40B4-BE49-F238E27FC236}">
                <a16:creationId xmlns:a16="http://schemas.microsoft.com/office/drawing/2014/main" id="{93598EA6-0834-4F4A-84EF-DE1C68682E4C}"/>
              </a:ext>
            </a:extLst>
          </p:cNvPr>
          <p:cNvSpPr/>
          <p:nvPr/>
        </p:nvSpPr>
        <p:spPr>
          <a:xfrm>
            <a:off x="3404668" y="5736670"/>
            <a:ext cx="4479111" cy="977127"/>
          </a:xfrm>
          <a:prstGeom prst="rect">
            <a:avLst/>
          </a:prstGeom>
        </p:spPr>
        <p:txBody>
          <a:bodyPr wrap="none">
            <a:spAutoFit/>
          </a:bodyPr>
          <a:lstStyle/>
          <a:p>
            <a:pPr algn="r">
              <a:spcAft>
                <a:spcPts val="500"/>
              </a:spcAft>
            </a:pPr>
            <a:r>
              <a:rPr lang="en-US" sz="1500" b="1" dirty="0">
                <a:solidFill>
                  <a:srgbClr val="000000"/>
                </a:solidFill>
                <a:latin typeface="Century Gothic" panose="020B0502020202020204" pitchFamily="34" charset="0"/>
                <a:ea typeface="Arial Unicode MS" panose="020B0604020202020204" pitchFamily="34" charset="-128"/>
                <a:cs typeface="Arial Unicode MS" panose="020B0604020202020204" pitchFamily="34" charset="-128"/>
              </a:rPr>
              <a:t> </a:t>
            </a:r>
            <a:r>
              <a:rPr lang="en-US" sz="3000" b="1" dirty="0">
                <a:latin typeface="Century Gothic" panose="020B0502020202020204" pitchFamily="34" charset="0"/>
                <a:ea typeface="Arial Unicode MS" panose="020B0604020202020204" pitchFamily="34" charset="-128"/>
                <a:cs typeface="Arial Unicode MS" panose="020B0604020202020204" pitchFamily="34" charset="-128"/>
              </a:rPr>
              <a:t>Evangelist Lisa Vaughn</a:t>
            </a:r>
          </a:p>
          <a:p>
            <a:pPr algn="r">
              <a:spcAft>
                <a:spcPts val="500"/>
              </a:spcAft>
            </a:pPr>
            <a:r>
              <a:rPr lang="en-US" sz="2333" i="1" dirty="0">
                <a:latin typeface="Century Gothic" panose="020B0502020202020204" pitchFamily="34" charset="0"/>
                <a:ea typeface="Arial Unicode MS" panose="020B0604020202020204" pitchFamily="34" charset="-128"/>
                <a:cs typeface="Arial Unicode MS" panose="020B0604020202020204" pitchFamily="34" charset="-128"/>
              </a:rPr>
              <a:t>Texas</a:t>
            </a:r>
            <a:endParaRPr lang="en-US" sz="1167" i="1" dirty="0">
              <a:latin typeface="Century Gothic" panose="020B0502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09831365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61970">
              <a:defRPr/>
            </a:pPr>
            <a:endParaRPr lang="en-US" sz="1500">
              <a:solidFill>
                <a:prstClr val="white"/>
              </a:solidFill>
              <a:latin typeface="Calibri" panose="020F0502020204030204"/>
            </a:endParaRPr>
          </a:p>
        </p:txBody>
      </p:sp>
      <p:pic>
        <p:nvPicPr>
          <p:cNvPr id="3" name="Picture 2" descr="A person wearing glasses and smiling at the camera&#10;&#10;Description automatically generated">
            <a:extLst>
              <a:ext uri="{FF2B5EF4-FFF2-40B4-BE49-F238E27FC236}">
                <a16:creationId xmlns:a16="http://schemas.microsoft.com/office/drawing/2014/main" id="{7F622377-A43F-F942-8F82-F493F679A122}"/>
              </a:ext>
            </a:extLst>
          </p:cNvPr>
          <p:cNvPicPr>
            <a:picLocks noChangeAspect="1"/>
          </p:cNvPicPr>
          <p:nvPr/>
        </p:nvPicPr>
        <p:blipFill rotWithShape="1">
          <a:blip r:embed="rId2"/>
          <a:srcRect r="-2" b="3801"/>
          <a:stretch/>
        </p:blipFill>
        <p:spPr>
          <a:xfrm>
            <a:off x="17" y="8"/>
            <a:ext cx="6024137" cy="6857992"/>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7" name="Rectangle 6">
            <a:extLst>
              <a:ext uri="{FF2B5EF4-FFF2-40B4-BE49-F238E27FC236}">
                <a16:creationId xmlns:a16="http://schemas.microsoft.com/office/drawing/2014/main" id="{79D60A5B-66EC-4448-B235-537B06149680}"/>
              </a:ext>
            </a:extLst>
          </p:cNvPr>
          <p:cNvSpPr/>
          <p:nvPr/>
        </p:nvSpPr>
        <p:spPr>
          <a:xfrm>
            <a:off x="6588882" y="2105838"/>
            <a:ext cx="5004073" cy="2664945"/>
          </a:xfrm>
          <a:prstGeom prst="rect">
            <a:avLst/>
          </a:prstGeom>
        </p:spPr>
        <p:txBody>
          <a:bodyPr vert="horz" lIns="76200" tIns="38100" rIns="76200" bIns="38100" rtlCol="0" anchor="t">
            <a:normAutofit/>
          </a:bodyPr>
          <a:lstStyle/>
          <a:p>
            <a:pPr algn="r" defTabSz="761970">
              <a:lnSpc>
                <a:spcPct val="90000"/>
              </a:lnSpc>
              <a:spcAft>
                <a:spcPts val="500"/>
              </a:spcAft>
            </a:pPr>
            <a:r>
              <a:rPr lang="en-US" sz="3000" i="1" dirty="0"/>
              <a:t>“Why did I participate? This plan ensures progressive growth and continuation of the Church of God in Christ doctrine, culture and legacy way beyond our participation.”</a:t>
            </a:r>
          </a:p>
        </p:txBody>
      </p:sp>
      <p:sp>
        <p:nvSpPr>
          <p:cNvPr id="11" name="Rectangle 10">
            <a:extLst>
              <a:ext uri="{FF2B5EF4-FFF2-40B4-BE49-F238E27FC236}">
                <a16:creationId xmlns:a16="http://schemas.microsoft.com/office/drawing/2014/main" id="{93598EA6-0834-4F4A-84EF-DE1C68682E4C}"/>
              </a:ext>
            </a:extLst>
          </p:cNvPr>
          <p:cNvSpPr/>
          <p:nvPr/>
        </p:nvSpPr>
        <p:spPr>
          <a:xfrm>
            <a:off x="3914038" y="5804404"/>
            <a:ext cx="4052713" cy="977127"/>
          </a:xfrm>
          <a:prstGeom prst="rect">
            <a:avLst/>
          </a:prstGeom>
        </p:spPr>
        <p:txBody>
          <a:bodyPr wrap="none">
            <a:spAutoFit/>
          </a:bodyPr>
          <a:lstStyle/>
          <a:p>
            <a:pPr>
              <a:spcAft>
                <a:spcPts val="500"/>
              </a:spcAft>
            </a:pPr>
            <a:r>
              <a:rPr lang="en-US" sz="3000" b="1" dirty="0">
                <a:solidFill>
                  <a:srgbClr val="000000"/>
                </a:solidFill>
                <a:latin typeface="Century Gothic" panose="020B0502020202020204" pitchFamily="34" charset="0"/>
                <a:ea typeface="Arial Unicode MS" panose="020B0604020202020204" pitchFamily="34" charset="-128"/>
                <a:cs typeface="Arial Unicode MS" panose="020B0604020202020204" pitchFamily="34" charset="-128"/>
              </a:rPr>
              <a:t> </a:t>
            </a:r>
            <a:r>
              <a:rPr lang="en-US" sz="3000" b="1" dirty="0">
                <a:latin typeface="Century Gothic" panose="020B0502020202020204" pitchFamily="34" charset="0"/>
                <a:ea typeface="Arial Unicode MS" panose="020B0604020202020204" pitchFamily="34" charset="-128"/>
                <a:cs typeface="Arial Unicode MS" panose="020B0604020202020204" pitchFamily="34" charset="-128"/>
              </a:rPr>
              <a:t>Dr. Goldie Wells</a:t>
            </a:r>
          </a:p>
          <a:p>
            <a:pPr>
              <a:spcAft>
                <a:spcPts val="500"/>
              </a:spcAft>
            </a:pPr>
            <a:r>
              <a:rPr lang="en-US" sz="2333" i="1" dirty="0">
                <a:latin typeface="Century Gothic" panose="020B0502020202020204" pitchFamily="34" charset="0"/>
                <a:ea typeface="Arial Unicode MS" panose="020B0604020202020204" pitchFamily="34" charset="-128"/>
                <a:cs typeface="Arial Unicode MS" panose="020B0604020202020204" pitchFamily="34" charset="-128"/>
              </a:rPr>
              <a:t>NORTH CAROLINA (CHMJI)</a:t>
            </a:r>
          </a:p>
        </p:txBody>
      </p:sp>
    </p:spTree>
    <p:extLst>
      <p:ext uri="{BB962C8B-B14F-4D97-AF65-F5344CB8AC3E}">
        <p14:creationId xmlns:p14="http://schemas.microsoft.com/office/powerpoint/2010/main" val="3677985629"/>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D60A5B-66EC-4448-B235-537B06149680}"/>
              </a:ext>
            </a:extLst>
          </p:cNvPr>
          <p:cNvSpPr/>
          <p:nvPr/>
        </p:nvSpPr>
        <p:spPr>
          <a:xfrm>
            <a:off x="513522" y="1741040"/>
            <a:ext cx="5314543" cy="3375920"/>
          </a:xfrm>
          <a:prstGeom prst="rect">
            <a:avLst/>
          </a:prstGeom>
        </p:spPr>
        <p:txBody>
          <a:bodyPr vert="horz" lIns="76200" tIns="38100" rIns="76200" bIns="38100" rtlCol="0" anchor="t">
            <a:normAutofit/>
          </a:bodyPr>
          <a:lstStyle/>
          <a:p>
            <a:pPr defTabSz="761970">
              <a:lnSpc>
                <a:spcPct val="90000"/>
              </a:lnSpc>
              <a:spcAft>
                <a:spcPts val="500"/>
              </a:spcAft>
            </a:pPr>
            <a:r>
              <a:rPr lang="en-US" sz="3000" i="1" dirty="0"/>
              <a:t>“This plan brings us all together, all of our components complementing and not competing with each other. Eliminating silo’s will permit us to set long term goals and ensures our future success as a legitimate holiness organization. </a:t>
            </a:r>
          </a:p>
        </p:txBody>
      </p:sp>
      <p:sp>
        <p:nvSpPr>
          <p:cNvPr id="21" name="Freeform: Shape 2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7"/>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500">
              <a:solidFill>
                <a:prstClr val="white"/>
              </a:solidFill>
              <a:latin typeface="Calibri" panose="020F0502020204030204"/>
            </a:endParaRPr>
          </a:p>
        </p:txBody>
      </p:sp>
      <p:pic>
        <p:nvPicPr>
          <p:cNvPr id="3" name="Picture 2" descr="A person wearing a suit and tie&#10;&#10;Description automatically generated">
            <a:extLst>
              <a:ext uri="{FF2B5EF4-FFF2-40B4-BE49-F238E27FC236}">
                <a16:creationId xmlns:a16="http://schemas.microsoft.com/office/drawing/2014/main" id="{CA83FCFA-A870-AA48-80A1-8F1F1F8E15C5}"/>
              </a:ext>
            </a:extLst>
          </p:cNvPr>
          <p:cNvPicPr>
            <a:picLocks noChangeAspect="1"/>
          </p:cNvPicPr>
          <p:nvPr/>
        </p:nvPicPr>
        <p:blipFill rotWithShape="1">
          <a:blip r:embed="rId2"/>
          <a:srcRect t="6024" r="-1" b="35523"/>
          <a:stretch/>
        </p:blipFill>
        <p:spPr>
          <a:xfrm>
            <a:off x="6750141" y="-1"/>
            <a:ext cx="5441859" cy="5654939"/>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11" name="Rectangle 10">
            <a:extLst>
              <a:ext uri="{FF2B5EF4-FFF2-40B4-BE49-F238E27FC236}">
                <a16:creationId xmlns:a16="http://schemas.microsoft.com/office/drawing/2014/main" id="{93598EA6-0834-4F4A-84EF-DE1C68682E4C}"/>
              </a:ext>
            </a:extLst>
          </p:cNvPr>
          <p:cNvSpPr/>
          <p:nvPr/>
        </p:nvSpPr>
        <p:spPr>
          <a:xfrm>
            <a:off x="7596198" y="5838270"/>
            <a:ext cx="3749745" cy="977127"/>
          </a:xfrm>
          <a:prstGeom prst="rect">
            <a:avLst/>
          </a:prstGeom>
        </p:spPr>
        <p:txBody>
          <a:bodyPr wrap="none">
            <a:spAutoFit/>
          </a:bodyPr>
          <a:lstStyle/>
          <a:p>
            <a:pPr algn="ctr">
              <a:spcAft>
                <a:spcPts val="500"/>
              </a:spcAft>
            </a:pPr>
            <a:r>
              <a:rPr lang="en-US" sz="1500" b="1" dirty="0">
                <a:solidFill>
                  <a:srgbClr val="000000"/>
                </a:solidFill>
                <a:latin typeface="Century Gothic" panose="020B0502020202020204" pitchFamily="34" charset="0"/>
                <a:ea typeface="Arial Unicode MS" panose="020B0604020202020204" pitchFamily="34" charset="-128"/>
                <a:cs typeface="Arial Unicode MS" panose="020B0604020202020204" pitchFamily="34" charset="-128"/>
              </a:rPr>
              <a:t> </a:t>
            </a:r>
            <a:r>
              <a:rPr lang="en-US" sz="3000" b="1" dirty="0">
                <a:latin typeface="Century Gothic" panose="020B0502020202020204" pitchFamily="34" charset="0"/>
                <a:ea typeface="Arial Unicode MS" panose="020B0604020202020204" pitchFamily="34" charset="-128"/>
                <a:cs typeface="Arial Unicode MS" panose="020B0604020202020204" pitchFamily="34" charset="-128"/>
              </a:rPr>
              <a:t>Dr. Joseph E. Fisher</a:t>
            </a:r>
          </a:p>
          <a:p>
            <a:pPr algn="ctr">
              <a:spcAft>
                <a:spcPts val="500"/>
              </a:spcAft>
            </a:pPr>
            <a:r>
              <a:rPr lang="en-US" sz="2333" i="1" dirty="0">
                <a:latin typeface="Century Gothic" panose="020B0502020202020204" pitchFamily="34" charset="0"/>
                <a:ea typeface="Arial Unicode MS" panose="020B0604020202020204" pitchFamily="34" charset="-128"/>
                <a:cs typeface="Arial Unicode MS" panose="020B0604020202020204" pitchFamily="34" charset="-128"/>
              </a:rPr>
              <a:t>Memphis (ASBC)</a:t>
            </a:r>
            <a:endParaRPr lang="en-US" sz="1167" i="1" dirty="0">
              <a:latin typeface="Century Gothic" panose="020B0502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80842892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D60A5B-66EC-4448-B235-537B06149680}"/>
              </a:ext>
            </a:extLst>
          </p:cNvPr>
          <p:cNvSpPr/>
          <p:nvPr/>
        </p:nvSpPr>
        <p:spPr>
          <a:xfrm>
            <a:off x="7000628" y="2133864"/>
            <a:ext cx="4645250" cy="2624139"/>
          </a:xfrm>
          <a:prstGeom prst="rect">
            <a:avLst/>
          </a:prstGeom>
        </p:spPr>
        <p:txBody>
          <a:bodyPr vert="horz" lIns="76200" tIns="38100" rIns="76200" bIns="38100" rtlCol="0" anchor="b">
            <a:normAutofit/>
          </a:bodyPr>
          <a:lstStyle/>
          <a:p>
            <a:pPr algn="r" defTabSz="761970">
              <a:lnSpc>
                <a:spcPct val="90000"/>
              </a:lnSpc>
              <a:spcBef>
                <a:spcPct val="0"/>
              </a:spcBef>
              <a:spcAft>
                <a:spcPts val="500"/>
              </a:spcAft>
            </a:pPr>
            <a:r>
              <a:rPr lang="en-US" sz="3000" i="1" dirty="0">
                <a:ea typeface="+mj-ea"/>
                <a:cs typeface="+mj-cs"/>
              </a:rPr>
              <a:t>“It ensures the church is relevant in future generations demonstrating organizational consistency with visible growth measurements.”</a:t>
            </a:r>
          </a:p>
        </p:txBody>
      </p:sp>
      <p:sp>
        <p:nvSpPr>
          <p:cNvPr id="26" name="Freeform: Shape 25">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61970">
              <a:defRPr/>
            </a:pPr>
            <a:endParaRPr lang="en-US" sz="1500">
              <a:solidFill>
                <a:prstClr val="white"/>
              </a:solidFill>
              <a:latin typeface="Calibri" panose="020F0502020204030204"/>
            </a:endParaRPr>
          </a:p>
        </p:txBody>
      </p:sp>
      <p:pic>
        <p:nvPicPr>
          <p:cNvPr id="4" name="Picture 3" descr="A person in glasses looking at the camera&#10;&#10;Description automatically generated">
            <a:extLst>
              <a:ext uri="{FF2B5EF4-FFF2-40B4-BE49-F238E27FC236}">
                <a16:creationId xmlns:a16="http://schemas.microsoft.com/office/drawing/2014/main" id="{A60EAB35-E64F-6F47-83FC-2A9177967372}"/>
              </a:ext>
            </a:extLst>
          </p:cNvPr>
          <p:cNvPicPr>
            <a:picLocks noChangeAspect="1"/>
          </p:cNvPicPr>
          <p:nvPr/>
        </p:nvPicPr>
        <p:blipFill rotWithShape="1">
          <a:blip r:embed="rId2"/>
          <a:srcRect r="11272"/>
          <a:stretch/>
        </p:blipFill>
        <p:spPr>
          <a:xfrm>
            <a:off x="17" y="8"/>
            <a:ext cx="6024137" cy="6857992"/>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11" name="Rectangle 10">
            <a:extLst>
              <a:ext uri="{FF2B5EF4-FFF2-40B4-BE49-F238E27FC236}">
                <a16:creationId xmlns:a16="http://schemas.microsoft.com/office/drawing/2014/main" id="{93598EA6-0834-4F4A-84EF-DE1C68682E4C}"/>
              </a:ext>
            </a:extLst>
          </p:cNvPr>
          <p:cNvSpPr/>
          <p:nvPr/>
        </p:nvSpPr>
        <p:spPr>
          <a:xfrm>
            <a:off x="4447135" y="5601204"/>
            <a:ext cx="4055919" cy="977127"/>
          </a:xfrm>
          <a:prstGeom prst="rect">
            <a:avLst/>
          </a:prstGeom>
        </p:spPr>
        <p:txBody>
          <a:bodyPr wrap="none">
            <a:spAutoFit/>
          </a:bodyPr>
          <a:lstStyle/>
          <a:p>
            <a:pPr>
              <a:spcAft>
                <a:spcPts val="500"/>
              </a:spcAft>
            </a:pPr>
            <a:r>
              <a:rPr lang="en-US" sz="1500" b="1" dirty="0">
                <a:solidFill>
                  <a:srgbClr val="000000"/>
                </a:solidFill>
                <a:latin typeface="Century Gothic" panose="020B0502020202020204" pitchFamily="34" charset="0"/>
                <a:ea typeface="Arial Unicode MS" panose="020B0604020202020204" pitchFamily="34" charset="-128"/>
                <a:cs typeface="Arial Unicode MS" panose="020B0604020202020204" pitchFamily="34" charset="-128"/>
              </a:rPr>
              <a:t> </a:t>
            </a:r>
            <a:r>
              <a:rPr lang="en-US" sz="3000" b="1" dirty="0">
                <a:latin typeface="Century Gothic" panose="020B0502020202020204" pitchFamily="34" charset="0"/>
                <a:ea typeface="Arial Unicode MS" panose="020B0604020202020204" pitchFamily="34" charset="-128"/>
                <a:cs typeface="Arial Unicode MS" panose="020B0604020202020204" pitchFamily="34" charset="-128"/>
              </a:rPr>
              <a:t>Elder James Vaughn</a:t>
            </a:r>
          </a:p>
          <a:p>
            <a:pPr>
              <a:spcAft>
                <a:spcPts val="500"/>
              </a:spcAft>
            </a:pPr>
            <a:r>
              <a:rPr lang="en-US" sz="2333" i="1" dirty="0">
                <a:latin typeface="Century Gothic" panose="020B0502020202020204" pitchFamily="34" charset="0"/>
                <a:ea typeface="Arial Unicode MS" panose="020B0604020202020204" pitchFamily="34" charset="-128"/>
                <a:cs typeface="Arial Unicode MS" panose="020B0604020202020204" pitchFamily="34" charset="-128"/>
              </a:rPr>
              <a:t>Texas</a:t>
            </a:r>
            <a:endParaRPr lang="en-US" sz="1167" i="1" dirty="0">
              <a:latin typeface="Century Gothic" panose="020B0502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282288847"/>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6EFABA-67FB-5441-B383-7E699FD9D79C}"/>
              </a:ext>
            </a:extLst>
          </p:cNvPr>
          <p:cNvSpPr/>
          <p:nvPr/>
        </p:nvSpPr>
        <p:spPr>
          <a:xfrm>
            <a:off x="612914" y="1703118"/>
            <a:ext cx="5314543" cy="3484894"/>
          </a:xfrm>
          <a:prstGeom prst="rect">
            <a:avLst/>
          </a:prstGeom>
        </p:spPr>
        <p:txBody>
          <a:bodyPr vert="horz" lIns="76200" tIns="38100" rIns="76200" bIns="38100" rtlCol="0" anchor="t">
            <a:normAutofit/>
          </a:bodyPr>
          <a:lstStyle/>
          <a:p>
            <a:pPr defTabSz="761970">
              <a:lnSpc>
                <a:spcPct val="90000"/>
              </a:lnSpc>
              <a:spcBef>
                <a:spcPct val="0"/>
              </a:spcBef>
              <a:spcAft>
                <a:spcPts val="500"/>
              </a:spcAft>
            </a:pPr>
            <a:r>
              <a:rPr lang="en-US" sz="3000" i="1" dirty="0"/>
              <a:t>“ This plan allows us to access our status both as an organism and organization and measure our nominal impact as we create systemic success. It speaks to our purpose as our priority rather then which personalities will drive it forward.” </a:t>
            </a:r>
          </a:p>
        </p:txBody>
      </p:sp>
      <p:sp>
        <p:nvSpPr>
          <p:cNvPr id="31" name="Freeform: Shape 3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7"/>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endParaRPr lang="en-US" sz="1500">
              <a:solidFill>
                <a:prstClr val="white"/>
              </a:solidFill>
              <a:latin typeface="Calibri" panose="020F0502020204030204"/>
            </a:endParaRPr>
          </a:p>
        </p:txBody>
      </p:sp>
      <p:pic>
        <p:nvPicPr>
          <p:cNvPr id="3" name="Picture 2" descr="A person wearing a suit and tie&#10;&#10;Description automatically generated">
            <a:extLst>
              <a:ext uri="{FF2B5EF4-FFF2-40B4-BE49-F238E27FC236}">
                <a16:creationId xmlns:a16="http://schemas.microsoft.com/office/drawing/2014/main" id="{D684DF9A-6FAF-0549-845D-C01A61E5F040}"/>
              </a:ext>
            </a:extLst>
          </p:cNvPr>
          <p:cNvPicPr>
            <a:picLocks noChangeAspect="1"/>
          </p:cNvPicPr>
          <p:nvPr/>
        </p:nvPicPr>
        <p:blipFill rotWithShape="1">
          <a:blip r:embed="rId2"/>
          <a:srcRect l="7405" r="1654" b="-1"/>
          <a:stretch/>
        </p:blipFill>
        <p:spPr>
          <a:xfrm>
            <a:off x="6750141" y="-1"/>
            <a:ext cx="5441859" cy="5654939"/>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11" name="Rectangle 10">
            <a:extLst>
              <a:ext uri="{FF2B5EF4-FFF2-40B4-BE49-F238E27FC236}">
                <a16:creationId xmlns:a16="http://schemas.microsoft.com/office/drawing/2014/main" id="{93598EA6-0834-4F4A-84EF-DE1C68682E4C}"/>
              </a:ext>
            </a:extLst>
          </p:cNvPr>
          <p:cNvSpPr/>
          <p:nvPr/>
        </p:nvSpPr>
        <p:spPr>
          <a:xfrm>
            <a:off x="8441273" y="5846504"/>
            <a:ext cx="3020379" cy="977127"/>
          </a:xfrm>
          <a:prstGeom prst="rect">
            <a:avLst/>
          </a:prstGeom>
        </p:spPr>
        <p:txBody>
          <a:bodyPr wrap="none">
            <a:spAutoFit/>
          </a:bodyPr>
          <a:lstStyle/>
          <a:p>
            <a:pPr algn="ctr">
              <a:spcAft>
                <a:spcPts val="500"/>
              </a:spcAft>
            </a:pPr>
            <a:r>
              <a:rPr lang="en-US" sz="1500" b="1" dirty="0">
                <a:solidFill>
                  <a:srgbClr val="000000"/>
                </a:solidFill>
                <a:latin typeface="Century Gothic" panose="020B0502020202020204" pitchFamily="34" charset="0"/>
                <a:ea typeface="Arial Unicode MS" panose="020B0604020202020204" pitchFamily="34" charset="-128"/>
                <a:cs typeface="Arial Unicode MS" panose="020B0604020202020204" pitchFamily="34" charset="-128"/>
              </a:rPr>
              <a:t> </a:t>
            </a:r>
            <a:r>
              <a:rPr lang="en-US" sz="3000" b="1" dirty="0">
                <a:latin typeface="Century Gothic" panose="020B0502020202020204" pitchFamily="34" charset="0"/>
                <a:ea typeface="Arial Unicode MS" panose="020B0604020202020204" pitchFamily="34" charset="-128"/>
                <a:cs typeface="Arial Unicode MS" panose="020B0604020202020204" pitchFamily="34" charset="-128"/>
              </a:rPr>
              <a:t>Elder Nic South</a:t>
            </a:r>
          </a:p>
          <a:p>
            <a:pPr algn="ctr">
              <a:spcAft>
                <a:spcPts val="500"/>
              </a:spcAft>
            </a:pPr>
            <a:r>
              <a:rPr lang="en-US" sz="2333" i="1" dirty="0">
                <a:latin typeface="Century Gothic" panose="020B0502020202020204" pitchFamily="34" charset="0"/>
                <a:ea typeface="Arial Unicode MS" panose="020B0604020202020204" pitchFamily="34" charset="-128"/>
                <a:cs typeface="Arial Unicode MS" panose="020B0604020202020204" pitchFamily="34" charset="-128"/>
              </a:rPr>
              <a:t>Michigan</a:t>
            </a:r>
            <a:endParaRPr lang="en-US" sz="1167" i="1" dirty="0">
              <a:latin typeface="Century Gothic" panose="020B0502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01372915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D60A5B-66EC-4448-B235-537B06149680}"/>
              </a:ext>
            </a:extLst>
          </p:cNvPr>
          <p:cNvSpPr/>
          <p:nvPr/>
        </p:nvSpPr>
        <p:spPr>
          <a:xfrm>
            <a:off x="6096000" y="2328127"/>
            <a:ext cx="5319433" cy="2235613"/>
          </a:xfrm>
          <a:prstGeom prst="rect">
            <a:avLst/>
          </a:prstGeom>
        </p:spPr>
        <p:txBody>
          <a:bodyPr vert="horz" lIns="76200" tIns="38100" rIns="76200" bIns="38100" rtlCol="0" anchor="t">
            <a:normAutofit/>
          </a:bodyPr>
          <a:lstStyle/>
          <a:p>
            <a:pPr algn="r" defTabSz="761970">
              <a:lnSpc>
                <a:spcPct val="90000"/>
              </a:lnSpc>
              <a:spcBef>
                <a:spcPct val="0"/>
              </a:spcBef>
              <a:spcAft>
                <a:spcPts val="500"/>
              </a:spcAft>
            </a:pPr>
            <a:r>
              <a:rPr lang="en-US" sz="3000" i="1" dirty="0">
                <a:latin typeface="+mj-lt"/>
                <a:ea typeface="+mj-ea"/>
                <a:cs typeface="+mj-cs"/>
              </a:rPr>
              <a:t>“This plan displays unified purpose through our God given potential which perpetuates  holiness in a contemporary society.”</a:t>
            </a:r>
          </a:p>
        </p:txBody>
      </p:sp>
      <p:sp>
        <p:nvSpPr>
          <p:cNvPr id="36" name="Freeform: Shape 35">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61970">
              <a:defRPr/>
            </a:pPr>
            <a:endParaRPr lang="en-US" sz="1500">
              <a:solidFill>
                <a:prstClr val="white"/>
              </a:solidFill>
              <a:latin typeface="Calibri" panose="020F0502020204030204"/>
            </a:endParaRPr>
          </a:p>
        </p:txBody>
      </p:sp>
      <p:pic>
        <p:nvPicPr>
          <p:cNvPr id="4" name="Picture 3" descr="A person wearing a suit and tie&#10;&#10;Description automatically generated">
            <a:extLst>
              <a:ext uri="{FF2B5EF4-FFF2-40B4-BE49-F238E27FC236}">
                <a16:creationId xmlns:a16="http://schemas.microsoft.com/office/drawing/2014/main" id="{9FDA18BF-89E5-5942-88D3-3CB98778FCAA}"/>
              </a:ext>
            </a:extLst>
          </p:cNvPr>
          <p:cNvPicPr>
            <a:picLocks noChangeAspect="1"/>
          </p:cNvPicPr>
          <p:nvPr/>
        </p:nvPicPr>
        <p:blipFill rotWithShape="1">
          <a:blip r:embed="rId2"/>
          <a:srcRect r="-2" b="9232"/>
          <a:stretch/>
        </p:blipFill>
        <p:spPr>
          <a:xfrm>
            <a:off x="17" y="8"/>
            <a:ext cx="5234502" cy="6210620"/>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11" name="Rectangle 10">
            <a:extLst>
              <a:ext uri="{FF2B5EF4-FFF2-40B4-BE49-F238E27FC236}">
                <a16:creationId xmlns:a16="http://schemas.microsoft.com/office/drawing/2014/main" id="{93598EA6-0834-4F4A-84EF-DE1C68682E4C}"/>
              </a:ext>
            </a:extLst>
          </p:cNvPr>
          <p:cNvSpPr/>
          <p:nvPr/>
        </p:nvSpPr>
        <p:spPr>
          <a:xfrm>
            <a:off x="3789856" y="5755484"/>
            <a:ext cx="4334841" cy="977127"/>
          </a:xfrm>
          <a:prstGeom prst="rect">
            <a:avLst/>
          </a:prstGeom>
        </p:spPr>
        <p:txBody>
          <a:bodyPr wrap="none">
            <a:spAutoFit/>
          </a:bodyPr>
          <a:lstStyle/>
          <a:p>
            <a:pPr algn="r">
              <a:spcAft>
                <a:spcPts val="500"/>
              </a:spcAft>
            </a:pPr>
            <a:r>
              <a:rPr lang="en-US" sz="1500" b="1" dirty="0">
                <a:solidFill>
                  <a:srgbClr val="000000"/>
                </a:solidFill>
                <a:latin typeface="Century Gothic" panose="020B0502020202020204" pitchFamily="34" charset="0"/>
                <a:ea typeface="Arial Unicode MS" panose="020B0604020202020204" pitchFamily="34" charset="-128"/>
                <a:cs typeface="Arial Unicode MS" panose="020B0604020202020204" pitchFamily="34" charset="-128"/>
              </a:rPr>
              <a:t> </a:t>
            </a:r>
            <a:r>
              <a:rPr lang="en-US" sz="3000" b="1" dirty="0">
                <a:latin typeface="Century Gothic" panose="020B0502020202020204" pitchFamily="34" charset="0"/>
                <a:ea typeface="Arial Unicode MS" panose="020B0604020202020204" pitchFamily="34" charset="-128"/>
                <a:cs typeface="Arial Unicode MS" panose="020B0604020202020204" pitchFamily="34" charset="-128"/>
              </a:rPr>
              <a:t>Bishop Malcolm Coby</a:t>
            </a:r>
          </a:p>
          <a:p>
            <a:pPr algn="r">
              <a:spcAft>
                <a:spcPts val="500"/>
              </a:spcAft>
            </a:pPr>
            <a:r>
              <a:rPr lang="en-US" sz="2333" i="1" dirty="0">
                <a:latin typeface="Century Gothic" panose="020B0502020202020204" pitchFamily="34" charset="0"/>
                <a:ea typeface="Arial Unicode MS" panose="020B0604020202020204" pitchFamily="34" charset="-128"/>
                <a:cs typeface="Arial Unicode MS" panose="020B0604020202020204" pitchFamily="34" charset="-128"/>
              </a:rPr>
              <a:t>Oklahoma</a:t>
            </a:r>
            <a:endParaRPr lang="en-US" sz="1167" i="1" dirty="0">
              <a:latin typeface="Century Gothic" panose="020B0502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312633362"/>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D60A5B-66EC-4448-B235-537B06149680}"/>
              </a:ext>
            </a:extLst>
          </p:cNvPr>
          <p:cNvSpPr/>
          <p:nvPr/>
        </p:nvSpPr>
        <p:spPr>
          <a:xfrm>
            <a:off x="291370" y="1102516"/>
            <a:ext cx="5006336" cy="4690533"/>
          </a:xfrm>
          <a:prstGeom prst="rect">
            <a:avLst/>
          </a:prstGeom>
        </p:spPr>
        <p:txBody>
          <a:bodyPr vert="horz" lIns="76200" tIns="38100" rIns="76200" bIns="38100" rtlCol="0" anchor="t">
            <a:normAutofit/>
          </a:bodyPr>
          <a:lstStyle/>
          <a:p>
            <a:pPr defTabSz="761970">
              <a:lnSpc>
                <a:spcPct val="90000"/>
              </a:lnSpc>
              <a:spcBef>
                <a:spcPct val="0"/>
              </a:spcBef>
              <a:spcAft>
                <a:spcPts val="500"/>
              </a:spcAft>
            </a:pPr>
            <a:r>
              <a:rPr lang="en-US" sz="3000" i="1" dirty="0"/>
              <a:t>“This plan brings the full gift of administration to be incorporated in the life of the church. It allows us to act responsibly with the limited resources available and be good stewards and ends our start/stop/start issues while it galvanizes the Church of God in Christ to build our beloved community.”</a:t>
            </a:r>
          </a:p>
        </p:txBody>
      </p:sp>
      <p:sp>
        <p:nvSpPr>
          <p:cNvPr id="31" name="Freeform: Shape 3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3"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61970">
              <a:defRPr/>
            </a:pPr>
            <a:endParaRPr lang="en-US" sz="1500">
              <a:solidFill>
                <a:prstClr val="white"/>
              </a:solidFill>
              <a:latin typeface="Calibri" panose="020F0502020204030204"/>
            </a:endParaRPr>
          </a:p>
        </p:txBody>
      </p:sp>
      <p:pic>
        <p:nvPicPr>
          <p:cNvPr id="3" name="Picture 2" descr="A person wearing a suit and tie&#10;&#10;Description automatically generated">
            <a:extLst>
              <a:ext uri="{FF2B5EF4-FFF2-40B4-BE49-F238E27FC236}">
                <a16:creationId xmlns:a16="http://schemas.microsoft.com/office/drawing/2014/main" id="{44AA1565-5D21-D94F-AFB7-7D01638B44F0}"/>
              </a:ext>
            </a:extLst>
          </p:cNvPr>
          <p:cNvPicPr>
            <a:picLocks noChangeAspect="1"/>
          </p:cNvPicPr>
          <p:nvPr/>
        </p:nvPicPr>
        <p:blipFill rotWithShape="1">
          <a:blip r:embed="rId2"/>
          <a:srcRect l="14772" r="16273"/>
          <a:stretch/>
        </p:blipFill>
        <p:spPr>
          <a:xfrm>
            <a:off x="6167846" y="8"/>
            <a:ext cx="6024154" cy="6857992"/>
          </a:xfrm>
          <a:custGeom>
            <a:avLst/>
            <a:gdLst/>
            <a:ahLst/>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11" name="Rectangle 10">
            <a:extLst>
              <a:ext uri="{FF2B5EF4-FFF2-40B4-BE49-F238E27FC236}">
                <a16:creationId xmlns:a16="http://schemas.microsoft.com/office/drawing/2014/main" id="{93598EA6-0834-4F4A-84EF-DE1C68682E4C}"/>
              </a:ext>
            </a:extLst>
          </p:cNvPr>
          <p:cNvSpPr/>
          <p:nvPr/>
        </p:nvSpPr>
        <p:spPr>
          <a:xfrm>
            <a:off x="2049784" y="5755484"/>
            <a:ext cx="5939446" cy="977127"/>
          </a:xfrm>
          <a:prstGeom prst="rect">
            <a:avLst/>
          </a:prstGeom>
        </p:spPr>
        <p:txBody>
          <a:bodyPr wrap="none">
            <a:spAutoFit/>
          </a:bodyPr>
          <a:lstStyle/>
          <a:p>
            <a:pPr algn="r">
              <a:spcAft>
                <a:spcPts val="500"/>
              </a:spcAft>
            </a:pPr>
            <a:r>
              <a:rPr lang="en-US" sz="1500" b="1" dirty="0">
                <a:solidFill>
                  <a:srgbClr val="000000"/>
                </a:solidFill>
                <a:latin typeface="Century Gothic" panose="020B0502020202020204" pitchFamily="34" charset="0"/>
                <a:ea typeface="Arial Unicode MS" panose="020B0604020202020204" pitchFamily="34" charset="-128"/>
                <a:cs typeface="Arial Unicode MS" panose="020B0604020202020204" pitchFamily="34" charset="-128"/>
              </a:rPr>
              <a:t> </a:t>
            </a:r>
            <a:r>
              <a:rPr lang="en-US" sz="3000" b="1" dirty="0">
                <a:latin typeface="Century Gothic" panose="020B0502020202020204" pitchFamily="34" charset="0"/>
                <a:ea typeface="Arial Unicode MS" panose="020B0604020202020204" pitchFamily="34" charset="-128"/>
                <a:cs typeface="Arial Unicode MS" panose="020B0604020202020204" pitchFamily="34" charset="-128"/>
              </a:rPr>
              <a:t>Dr. Harold Bennett</a:t>
            </a:r>
          </a:p>
          <a:p>
            <a:pPr algn="r">
              <a:spcAft>
                <a:spcPts val="500"/>
              </a:spcAft>
            </a:pPr>
            <a:r>
              <a:rPr lang="en-US" sz="2333" i="1" dirty="0">
                <a:latin typeface="Century Gothic" panose="020B0502020202020204" pitchFamily="34" charset="0"/>
                <a:ea typeface="Arial Unicode MS" panose="020B0604020202020204" pitchFamily="34" charset="-128"/>
                <a:cs typeface="Arial Unicode MS" panose="020B0604020202020204" pitchFamily="34" charset="-128"/>
              </a:rPr>
              <a:t>Dean of C. H. Mason Seminary - Atlanta</a:t>
            </a:r>
            <a:endParaRPr lang="en-US" sz="1167" i="1" dirty="0">
              <a:latin typeface="Century Gothic" panose="020B0502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52901494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D60A5B-66EC-4448-B235-537B06149680}"/>
              </a:ext>
            </a:extLst>
          </p:cNvPr>
          <p:cNvSpPr/>
          <p:nvPr/>
        </p:nvSpPr>
        <p:spPr>
          <a:xfrm>
            <a:off x="6536271" y="2414430"/>
            <a:ext cx="5319433" cy="2076333"/>
          </a:xfrm>
          <a:prstGeom prst="rect">
            <a:avLst/>
          </a:prstGeom>
        </p:spPr>
        <p:txBody>
          <a:bodyPr vert="horz" lIns="76200" tIns="38100" rIns="76200" bIns="38100" rtlCol="0" anchor="t">
            <a:normAutofit/>
          </a:bodyPr>
          <a:lstStyle/>
          <a:p>
            <a:pPr algn="r" defTabSz="761970">
              <a:lnSpc>
                <a:spcPct val="90000"/>
              </a:lnSpc>
              <a:spcBef>
                <a:spcPct val="0"/>
              </a:spcBef>
              <a:spcAft>
                <a:spcPts val="500"/>
              </a:spcAft>
            </a:pPr>
            <a:r>
              <a:rPr lang="en-US" sz="3000" b="1" i="1" dirty="0">
                <a:latin typeface="+mj-lt"/>
                <a:ea typeface="+mj-ea"/>
                <a:cs typeface="+mj-cs"/>
              </a:rPr>
              <a:t>“It is congregation facing. It outlines generational equity for a great church for everyone. Forever.”</a:t>
            </a:r>
          </a:p>
        </p:txBody>
      </p:sp>
      <p:sp>
        <p:nvSpPr>
          <p:cNvPr id="41" name="Freeform: Shape 40">
            <a:extLst>
              <a:ext uri="{FF2B5EF4-FFF2-40B4-BE49-F238E27FC236}">
                <a16:creationId xmlns:a16="http://schemas.microsoft.com/office/drawing/2014/main" id="{2C6334C2-F73F-4B3B-A626-DD5F69DF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61970">
              <a:defRPr/>
            </a:pPr>
            <a:endParaRPr lang="en-US" sz="1500">
              <a:solidFill>
                <a:prstClr val="white"/>
              </a:solidFill>
              <a:latin typeface="Calibri" panose="020F0502020204030204"/>
            </a:endParaRPr>
          </a:p>
        </p:txBody>
      </p:sp>
      <p:pic>
        <p:nvPicPr>
          <p:cNvPr id="3" name="Picture 2" descr="A person in a yellow shirt&#10;&#10;Description automatically generated">
            <a:extLst>
              <a:ext uri="{FF2B5EF4-FFF2-40B4-BE49-F238E27FC236}">
                <a16:creationId xmlns:a16="http://schemas.microsoft.com/office/drawing/2014/main" id="{190FAACA-8676-1349-95F6-C1816A4F68C7}"/>
              </a:ext>
            </a:extLst>
          </p:cNvPr>
          <p:cNvPicPr>
            <a:picLocks noChangeAspect="1"/>
          </p:cNvPicPr>
          <p:nvPr/>
        </p:nvPicPr>
        <p:blipFill rotWithShape="1">
          <a:blip r:embed="rId2"/>
          <a:srcRect l="8383" r="254" b="1"/>
          <a:stretch/>
        </p:blipFill>
        <p:spPr>
          <a:xfrm>
            <a:off x="17" y="8"/>
            <a:ext cx="5234502" cy="6210620"/>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11" name="Rectangle 10">
            <a:extLst>
              <a:ext uri="{FF2B5EF4-FFF2-40B4-BE49-F238E27FC236}">
                <a16:creationId xmlns:a16="http://schemas.microsoft.com/office/drawing/2014/main" id="{93598EA6-0834-4F4A-84EF-DE1C68682E4C}"/>
              </a:ext>
            </a:extLst>
          </p:cNvPr>
          <p:cNvSpPr/>
          <p:nvPr/>
        </p:nvSpPr>
        <p:spPr>
          <a:xfrm>
            <a:off x="3921302" y="5755484"/>
            <a:ext cx="4203395" cy="977127"/>
          </a:xfrm>
          <a:prstGeom prst="rect">
            <a:avLst/>
          </a:prstGeom>
        </p:spPr>
        <p:txBody>
          <a:bodyPr wrap="none">
            <a:spAutoFit/>
          </a:bodyPr>
          <a:lstStyle/>
          <a:p>
            <a:pPr algn="r">
              <a:spcAft>
                <a:spcPts val="500"/>
              </a:spcAft>
            </a:pPr>
            <a:r>
              <a:rPr lang="en-US" sz="3000" b="1" dirty="0">
                <a:latin typeface="Century Gothic" panose="020B0502020202020204" pitchFamily="34" charset="0"/>
                <a:ea typeface="Arial Unicode MS" panose="020B0604020202020204" pitchFamily="34" charset="-128"/>
                <a:cs typeface="Arial Unicode MS" panose="020B0604020202020204" pitchFamily="34" charset="-128"/>
              </a:rPr>
              <a:t>Elder Stephen Lackey</a:t>
            </a:r>
          </a:p>
          <a:p>
            <a:pPr algn="r">
              <a:spcAft>
                <a:spcPts val="500"/>
              </a:spcAft>
            </a:pPr>
            <a:r>
              <a:rPr lang="en-US" sz="2333" i="1" dirty="0">
                <a:latin typeface="Century Gothic" panose="020B0502020202020204" pitchFamily="34" charset="0"/>
                <a:ea typeface="Arial Unicode MS" panose="020B0604020202020204" pitchFamily="34" charset="-128"/>
                <a:cs typeface="Arial Unicode MS" panose="020B0604020202020204" pitchFamily="34" charset="-128"/>
              </a:rPr>
              <a:t>Nevada</a:t>
            </a:r>
            <a:endParaRPr lang="en-US" sz="1167" i="1" dirty="0">
              <a:latin typeface="Century Gothic" panose="020B0502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01974699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A4E95C-3EE2-D84D-902B-C44316E24984}"/>
              </a:ext>
            </a:extLst>
          </p:cNvPr>
          <p:cNvSpPr/>
          <p:nvPr/>
        </p:nvSpPr>
        <p:spPr>
          <a:xfrm>
            <a:off x="-190500" y="-192611"/>
            <a:ext cx="12573000" cy="7223760"/>
          </a:xfrm>
          <a:prstGeom prst="rect">
            <a:avLst/>
          </a:prstGeom>
          <a:solidFill>
            <a:schemeClr val="tx1">
              <a:alpha val="75000"/>
            </a:schemeClr>
          </a:solidFill>
          <a:ln w="25400" cap="flat">
            <a:noFill/>
            <a:prstDash val="solid"/>
            <a:round/>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fromWordArt="0" anchor="ctr" anchorCtr="0" forceAA="0" compatLnSpc="1">
            <a:prstTxWarp prst="textNoShape">
              <a:avLst/>
            </a:prstTxWarp>
            <a:spAutoFit/>
          </a:bodyPr>
          <a:lstStyle/>
          <a:p>
            <a:pPr algn="ctr" defTabSz="412733" hangingPunct="0">
              <a:defRPr/>
            </a:pPr>
            <a:endParaRPr lang="en-US" sz="2500" kern="0" dirty="0">
              <a:solidFill>
                <a:srgbClr val="000000"/>
              </a:solidFill>
              <a:latin typeface="Helvetica Light"/>
              <a:sym typeface="Helvetica Light"/>
            </a:endParaRPr>
          </a:p>
        </p:txBody>
      </p:sp>
      <p:pic>
        <p:nvPicPr>
          <p:cNvPr id="8" name="Picture 7">
            <a:extLst>
              <a:ext uri="{FF2B5EF4-FFF2-40B4-BE49-F238E27FC236}">
                <a16:creationId xmlns:a16="http://schemas.microsoft.com/office/drawing/2014/main" id="{2ACFC3A2-B3AA-A44C-9E7C-66CDD6C87DDD}"/>
              </a:ext>
            </a:extLst>
          </p:cNvPr>
          <p:cNvPicPr>
            <a:picLocks noChangeAspect="1"/>
          </p:cNvPicPr>
          <p:nvPr/>
        </p:nvPicPr>
        <p:blipFill>
          <a:blip r:embed="rId2"/>
          <a:srcRect/>
          <a:stretch/>
        </p:blipFill>
        <p:spPr>
          <a:xfrm>
            <a:off x="3079640" y="0"/>
            <a:ext cx="9112360" cy="6858000"/>
          </a:xfrm>
          <a:prstGeom prst="rect">
            <a:avLst/>
          </a:prstGeom>
        </p:spPr>
      </p:pic>
      <p:sp>
        <p:nvSpPr>
          <p:cNvPr id="3" name="Rectangle 2">
            <a:extLst>
              <a:ext uri="{FF2B5EF4-FFF2-40B4-BE49-F238E27FC236}">
                <a16:creationId xmlns:a16="http://schemas.microsoft.com/office/drawing/2014/main" id="{80AC9DCF-A82E-9B4E-92EF-18B9405D6FCA}"/>
              </a:ext>
            </a:extLst>
          </p:cNvPr>
          <p:cNvSpPr/>
          <p:nvPr/>
        </p:nvSpPr>
        <p:spPr>
          <a:xfrm>
            <a:off x="311457" y="726392"/>
            <a:ext cx="3429000" cy="4708981"/>
          </a:xfrm>
          <a:prstGeom prst="rect">
            <a:avLst/>
          </a:prstGeom>
        </p:spPr>
        <p:txBody>
          <a:bodyPr wrap="square">
            <a:spAutoFit/>
          </a:bodyPr>
          <a:lstStyle/>
          <a:p>
            <a:r>
              <a:rPr lang="en-US" sz="2500" dirty="0">
                <a:solidFill>
                  <a:schemeClr val="bg1"/>
                </a:solidFill>
              </a:rPr>
              <a:t>A pre-mortem — </a:t>
            </a:r>
          </a:p>
          <a:p>
            <a:r>
              <a:rPr lang="en-US" sz="2500" dirty="0">
                <a:solidFill>
                  <a:schemeClr val="bg1"/>
                </a:solidFill>
              </a:rPr>
              <a:t>also known as a premortem— is a managerial strategy in which a project team imagines that a project or organization has failed, and then works backward to determine what potentially could lead to the failure of the project or organization.</a:t>
            </a:r>
          </a:p>
        </p:txBody>
      </p:sp>
    </p:spTree>
    <p:extLst>
      <p:ext uri="{BB962C8B-B14F-4D97-AF65-F5344CB8AC3E}">
        <p14:creationId xmlns:p14="http://schemas.microsoft.com/office/powerpoint/2010/main" val="60521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p:stCondLst>
                              <p:cond delay="16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185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D60A5B-66EC-4448-B235-537B06149680}"/>
              </a:ext>
            </a:extLst>
          </p:cNvPr>
          <p:cNvSpPr/>
          <p:nvPr/>
        </p:nvSpPr>
        <p:spPr>
          <a:xfrm>
            <a:off x="7000628" y="1879600"/>
            <a:ext cx="4645250" cy="3132667"/>
          </a:xfrm>
          <a:prstGeom prst="rect">
            <a:avLst/>
          </a:prstGeom>
        </p:spPr>
        <p:txBody>
          <a:bodyPr vert="horz" lIns="76200" tIns="38100" rIns="76200" bIns="38100" rtlCol="0" anchor="b">
            <a:normAutofit/>
          </a:bodyPr>
          <a:lstStyle/>
          <a:p>
            <a:pPr algn="r" defTabSz="761970">
              <a:lnSpc>
                <a:spcPct val="90000"/>
              </a:lnSpc>
              <a:spcBef>
                <a:spcPct val="0"/>
              </a:spcBef>
              <a:spcAft>
                <a:spcPts val="500"/>
              </a:spcAft>
            </a:pPr>
            <a:r>
              <a:rPr lang="en-US" sz="3000" i="1" dirty="0">
                <a:ea typeface="+mj-ea"/>
                <a:cs typeface="+mj-cs"/>
              </a:rPr>
              <a:t>“People are more important than projects and ministry more valuable than money. Why a 10-year strategic plan? The people of the Church of God in Christ deserve it.” </a:t>
            </a:r>
          </a:p>
        </p:txBody>
      </p:sp>
      <p:sp>
        <p:nvSpPr>
          <p:cNvPr id="41" name="Freeform: Shape 4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761970">
              <a:defRPr/>
            </a:pPr>
            <a:endParaRPr lang="en-US" sz="1500">
              <a:solidFill>
                <a:prstClr val="white"/>
              </a:solidFill>
              <a:latin typeface="Calibri" panose="020F0502020204030204"/>
            </a:endParaRPr>
          </a:p>
        </p:txBody>
      </p:sp>
      <p:pic>
        <p:nvPicPr>
          <p:cNvPr id="3" name="Picture 2" descr="A person wearing a suit and tie&#10;&#10;Description automatically generated">
            <a:extLst>
              <a:ext uri="{FF2B5EF4-FFF2-40B4-BE49-F238E27FC236}">
                <a16:creationId xmlns:a16="http://schemas.microsoft.com/office/drawing/2014/main" id="{599A7CE4-FEEA-7543-B22D-C110A68D04B4}"/>
              </a:ext>
            </a:extLst>
          </p:cNvPr>
          <p:cNvPicPr>
            <a:picLocks noChangeAspect="1"/>
          </p:cNvPicPr>
          <p:nvPr/>
        </p:nvPicPr>
        <p:blipFill rotWithShape="1">
          <a:blip r:embed="rId2"/>
          <a:srcRect r="-1" b="15756"/>
          <a:stretch/>
        </p:blipFill>
        <p:spPr>
          <a:xfrm>
            <a:off x="17" y="8"/>
            <a:ext cx="6024137" cy="6857992"/>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11" name="Rectangle 10">
            <a:extLst>
              <a:ext uri="{FF2B5EF4-FFF2-40B4-BE49-F238E27FC236}">
                <a16:creationId xmlns:a16="http://schemas.microsoft.com/office/drawing/2014/main" id="{93598EA6-0834-4F4A-84EF-DE1C68682E4C}"/>
              </a:ext>
            </a:extLst>
          </p:cNvPr>
          <p:cNvSpPr/>
          <p:nvPr/>
        </p:nvSpPr>
        <p:spPr>
          <a:xfrm>
            <a:off x="4217878" y="5631097"/>
            <a:ext cx="6734536" cy="977127"/>
          </a:xfrm>
          <a:prstGeom prst="rect">
            <a:avLst/>
          </a:prstGeom>
        </p:spPr>
        <p:txBody>
          <a:bodyPr wrap="none">
            <a:spAutoFit/>
          </a:bodyPr>
          <a:lstStyle/>
          <a:p>
            <a:pPr>
              <a:spcAft>
                <a:spcPts val="500"/>
              </a:spcAft>
            </a:pPr>
            <a:r>
              <a:rPr lang="en-US" sz="3000" b="1" dirty="0">
                <a:latin typeface="Century Gothic" panose="020B0502020202020204" pitchFamily="34" charset="0"/>
                <a:ea typeface="Arial Unicode MS" panose="020B0604020202020204" pitchFamily="34" charset="-128"/>
                <a:cs typeface="Arial Unicode MS" panose="020B0604020202020204" pitchFamily="34" charset="-128"/>
              </a:rPr>
              <a:t>Bishop Designate Matthew L. Brown</a:t>
            </a:r>
          </a:p>
          <a:p>
            <a:pPr>
              <a:spcAft>
                <a:spcPts val="500"/>
              </a:spcAft>
            </a:pPr>
            <a:r>
              <a:rPr lang="en-US" sz="2333" i="1" dirty="0">
                <a:latin typeface="Century Gothic" panose="020B0502020202020204" pitchFamily="34" charset="0"/>
                <a:ea typeface="Arial Unicode MS" panose="020B0604020202020204" pitchFamily="34" charset="-128"/>
                <a:cs typeface="Arial Unicode MS" panose="020B0604020202020204" pitchFamily="34" charset="-128"/>
              </a:rPr>
              <a:t>Chairman, Georgia</a:t>
            </a:r>
          </a:p>
        </p:txBody>
      </p:sp>
    </p:spTree>
    <p:extLst>
      <p:ext uri="{BB962C8B-B14F-4D97-AF65-F5344CB8AC3E}">
        <p14:creationId xmlns:p14="http://schemas.microsoft.com/office/powerpoint/2010/main" val="3429634625"/>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F6C6509-46E7-EA4B-B41C-6852B4D94B3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80667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2C5D60B-A3CA-4142-8459-0C25874F5DE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2260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3C38A8-DC68-464E-A6D5-47AB7A47F456}"/>
              </a:ext>
            </a:extLst>
          </p:cNvPr>
          <p:cNvSpPr txBox="1"/>
          <p:nvPr/>
        </p:nvSpPr>
        <p:spPr>
          <a:xfrm>
            <a:off x="265814" y="1683022"/>
            <a:ext cx="4058093" cy="4734053"/>
          </a:xfrm>
          <a:prstGeom prst="rect">
            <a:avLst/>
          </a:prstGeom>
          <a:noFill/>
        </p:spPr>
        <p:txBody>
          <a:bodyPr wrap="square" rtlCol="0">
            <a:spAutoFit/>
          </a:bodyPr>
          <a:lstStyle/>
          <a:p>
            <a:pPr algn="ctr"/>
            <a:endParaRPr lang="en-US" sz="2667" dirty="0">
              <a:solidFill>
                <a:schemeClr val="bg1"/>
              </a:solidFill>
              <a:latin typeface="Century Gothic" panose="020B0502020202020204" pitchFamily="34" charset="0"/>
              <a:ea typeface="Champagne &amp; Limousines" panose="020B0502020202020204" pitchFamily="34" charset="0"/>
            </a:endParaRPr>
          </a:p>
          <a:p>
            <a:pPr marL="380985" indent="-380985">
              <a:spcAft>
                <a:spcPts val="1000"/>
              </a:spcAft>
              <a:buFont typeface="Arial" panose="020B0604020202020204" pitchFamily="34" charset="0"/>
              <a:buChar char="•"/>
            </a:pPr>
            <a:r>
              <a:rPr lang="en-US" sz="2333" b="1" dirty="0">
                <a:solidFill>
                  <a:schemeClr val="bg1"/>
                </a:solidFill>
                <a:ea typeface="Champagne &amp; Limousines" panose="020B0502020202020204" pitchFamily="34" charset="0"/>
              </a:rPr>
              <a:t>3 Years Organizational Thinking and Strategic Frame Working</a:t>
            </a:r>
          </a:p>
          <a:p>
            <a:pPr marL="380985" indent="-380985">
              <a:spcAft>
                <a:spcPts val="1000"/>
              </a:spcAft>
              <a:buFont typeface="Arial" panose="020B0604020202020204" pitchFamily="34" charset="0"/>
              <a:buChar char="•"/>
            </a:pPr>
            <a:r>
              <a:rPr lang="en-US" sz="2333" b="1" dirty="0">
                <a:solidFill>
                  <a:schemeClr val="bg1"/>
                </a:solidFill>
                <a:ea typeface="Champagne &amp; Limousines" panose="020B0502020202020204" pitchFamily="34" charset="0"/>
              </a:rPr>
              <a:t>7 Areas of Organizational Focus</a:t>
            </a:r>
          </a:p>
          <a:p>
            <a:pPr marL="380985" indent="-380985">
              <a:spcAft>
                <a:spcPts val="1000"/>
              </a:spcAft>
              <a:buFont typeface="Arial" panose="020B0604020202020204" pitchFamily="34" charset="0"/>
              <a:buChar char="•"/>
            </a:pPr>
            <a:r>
              <a:rPr lang="en-US" sz="2333" b="1" dirty="0">
                <a:solidFill>
                  <a:schemeClr val="bg1"/>
                </a:solidFill>
                <a:ea typeface="Champagne &amp; Limousines" panose="020B0502020202020204" pitchFamily="34" charset="0"/>
              </a:rPr>
              <a:t>Strategic Synopsis</a:t>
            </a:r>
          </a:p>
          <a:p>
            <a:pPr marL="380985" indent="-380985">
              <a:spcAft>
                <a:spcPts val="1000"/>
              </a:spcAft>
              <a:buFont typeface="Arial" panose="020B0604020202020204" pitchFamily="34" charset="0"/>
              <a:buChar char="•"/>
            </a:pPr>
            <a:r>
              <a:rPr lang="en-US" sz="2333" b="1" dirty="0">
                <a:solidFill>
                  <a:schemeClr val="bg1"/>
                </a:solidFill>
                <a:ea typeface="Champagne &amp; Limousines" panose="020B0502020202020204" pitchFamily="34" charset="0"/>
              </a:rPr>
              <a:t>Strategic Assessment</a:t>
            </a:r>
          </a:p>
          <a:p>
            <a:pPr marL="380985" indent="-380985">
              <a:spcAft>
                <a:spcPts val="1000"/>
              </a:spcAft>
              <a:buFont typeface="Arial" panose="020B0604020202020204" pitchFamily="34" charset="0"/>
              <a:buChar char="•"/>
            </a:pPr>
            <a:r>
              <a:rPr lang="en-US" sz="2333" b="1" dirty="0">
                <a:solidFill>
                  <a:schemeClr val="bg1"/>
                </a:solidFill>
                <a:ea typeface="Champagne &amp; Limousines" panose="020B0502020202020204" pitchFamily="34" charset="0"/>
              </a:rPr>
              <a:t>Executive Outline</a:t>
            </a:r>
          </a:p>
          <a:p>
            <a:pPr marL="380985" indent="-380985">
              <a:spcAft>
                <a:spcPts val="1000"/>
              </a:spcAft>
              <a:buFont typeface="Arial" panose="020B0604020202020204" pitchFamily="34" charset="0"/>
              <a:buChar char="•"/>
            </a:pPr>
            <a:r>
              <a:rPr lang="en-US" sz="2333" b="1" dirty="0">
                <a:solidFill>
                  <a:schemeClr val="bg1"/>
                </a:solidFill>
                <a:ea typeface="Champagne &amp; Limousines" panose="020B0502020202020204" pitchFamily="34" charset="0"/>
              </a:rPr>
              <a:t>General Assembly Internal Assessment</a:t>
            </a:r>
          </a:p>
        </p:txBody>
      </p:sp>
      <p:sp>
        <p:nvSpPr>
          <p:cNvPr id="7" name="TextBox 6">
            <a:extLst>
              <a:ext uri="{FF2B5EF4-FFF2-40B4-BE49-F238E27FC236}">
                <a16:creationId xmlns:a16="http://schemas.microsoft.com/office/drawing/2014/main" id="{77F41088-8E35-C249-8B28-0FF5946C82E9}"/>
              </a:ext>
            </a:extLst>
          </p:cNvPr>
          <p:cNvSpPr txBox="1"/>
          <p:nvPr/>
        </p:nvSpPr>
        <p:spPr>
          <a:xfrm>
            <a:off x="8913629" y="2480927"/>
            <a:ext cx="3048001" cy="3400546"/>
          </a:xfrm>
          <a:prstGeom prst="rect">
            <a:avLst/>
          </a:prstGeom>
          <a:noFill/>
        </p:spPr>
        <p:txBody>
          <a:bodyPr wrap="square" rtlCol="0">
            <a:spAutoFit/>
          </a:bodyPr>
          <a:lstStyle/>
          <a:p>
            <a:pPr algn="ctr"/>
            <a:endParaRPr lang="en-US" sz="2333" dirty="0">
              <a:solidFill>
                <a:schemeClr val="bg1"/>
              </a:solidFill>
              <a:latin typeface="Century Gothic" panose="020B0502020202020204" pitchFamily="34" charset="0"/>
              <a:ea typeface="Champagne &amp; Limousines" panose="020B0502020202020204" pitchFamily="34" charset="0"/>
            </a:endParaRPr>
          </a:p>
          <a:p>
            <a:pPr marL="380985" indent="-380985">
              <a:spcAft>
                <a:spcPts val="3000"/>
              </a:spcAft>
              <a:buFont typeface="Arial" panose="020B0604020202020204" pitchFamily="34" charset="0"/>
              <a:buChar char="•"/>
            </a:pPr>
            <a:r>
              <a:rPr lang="en-US" sz="2333" b="1" dirty="0">
                <a:solidFill>
                  <a:schemeClr val="bg1"/>
                </a:solidFill>
                <a:ea typeface="Champagne &amp; Limousines" panose="020B0502020202020204" pitchFamily="34" charset="0"/>
              </a:rPr>
              <a:t>COGIC Inc.</a:t>
            </a:r>
          </a:p>
          <a:p>
            <a:pPr marL="380985" indent="-380985">
              <a:spcAft>
                <a:spcPts val="3000"/>
              </a:spcAft>
              <a:buFont typeface="Arial" panose="020B0604020202020204" pitchFamily="34" charset="0"/>
              <a:buChar char="•"/>
            </a:pPr>
            <a:r>
              <a:rPr lang="en-US" sz="2333" b="1" dirty="0">
                <a:solidFill>
                  <a:schemeClr val="bg1"/>
                </a:solidFill>
                <a:ea typeface="Champagne &amp; Limousines" panose="020B0502020202020204" pitchFamily="34" charset="0"/>
              </a:rPr>
              <a:t>COGIC Subsidiaries</a:t>
            </a:r>
          </a:p>
          <a:p>
            <a:pPr marL="380985" indent="-380985">
              <a:spcAft>
                <a:spcPts val="3000"/>
              </a:spcAft>
              <a:buFont typeface="Arial" panose="020B0604020202020204" pitchFamily="34" charset="0"/>
              <a:buChar char="•"/>
            </a:pPr>
            <a:r>
              <a:rPr lang="en-US" sz="2333" b="1" dirty="0">
                <a:solidFill>
                  <a:schemeClr val="bg1"/>
                </a:solidFill>
                <a:ea typeface="Champagne &amp; Limousines" panose="020B0502020202020204" pitchFamily="34" charset="0"/>
              </a:rPr>
              <a:t>COGIC Charities</a:t>
            </a:r>
          </a:p>
          <a:p>
            <a:pPr marL="380985" indent="-380985">
              <a:spcAft>
                <a:spcPts val="3000"/>
              </a:spcAft>
              <a:buFont typeface="Arial" panose="020B0604020202020204" pitchFamily="34" charset="0"/>
              <a:buChar char="•"/>
            </a:pPr>
            <a:r>
              <a:rPr lang="en-US" sz="2333" b="1" dirty="0">
                <a:solidFill>
                  <a:schemeClr val="bg1"/>
                </a:solidFill>
                <a:ea typeface="Champagne &amp; Limousines" panose="020B0502020202020204" pitchFamily="34" charset="0"/>
              </a:rPr>
              <a:t>COGIC Global Operations</a:t>
            </a:r>
          </a:p>
        </p:txBody>
      </p:sp>
      <p:grpSp>
        <p:nvGrpSpPr>
          <p:cNvPr id="10" name="Group 9">
            <a:extLst>
              <a:ext uri="{FF2B5EF4-FFF2-40B4-BE49-F238E27FC236}">
                <a16:creationId xmlns:a16="http://schemas.microsoft.com/office/drawing/2014/main" id="{B12520A0-21FD-FF4B-B739-A328375D558D}"/>
              </a:ext>
            </a:extLst>
          </p:cNvPr>
          <p:cNvGrpSpPr/>
          <p:nvPr/>
        </p:nvGrpSpPr>
        <p:grpSpPr>
          <a:xfrm>
            <a:off x="4385931" y="2353585"/>
            <a:ext cx="4217582" cy="2147532"/>
            <a:chOff x="5660452" y="3147984"/>
            <a:chExt cx="3912782" cy="2414325"/>
          </a:xfrm>
        </p:grpSpPr>
        <p:sp>
          <p:nvSpPr>
            <p:cNvPr id="8" name="Pentagon 7">
              <a:extLst>
                <a:ext uri="{FF2B5EF4-FFF2-40B4-BE49-F238E27FC236}">
                  <a16:creationId xmlns:a16="http://schemas.microsoft.com/office/drawing/2014/main" id="{F4257A32-EC10-614C-8C9C-A7E47F6253AE}"/>
                </a:ext>
              </a:extLst>
            </p:cNvPr>
            <p:cNvSpPr/>
            <p:nvPr/>
          </p:nvSpPr>
          <p:spPr>
            <a:xfrm>
              <a:off x="5660452" y="3147984"/>
              <a:ext cx="3912782" cy="2414325"/>
            </a:xfrm>
            <a:prstGeom prst="homePlat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9" name="TextBox 8">
              <a:extLst>
                <a:ext uri="{FF2B5EF4-FFF2-40B4-BE49-F238E27FC236}">
                  <a16:creationId xmlns:a16="http://schemas.microsoft.com/office/drawing/2014/main" id="{7300AAA3-45F7-C749-A5D0-56CE73FC94B3}"/>
                </a:ext>
              </a:extLst>
            </p:cNvPr>
            <p:cNvSpPr txBox="1"/>
            <p:nvPr/>
          </p:nvSpPr>
          <p:spPr>
            <a:xfrm>
              <a:off x="5784111" y="3359323"/>
              <a:ext cx="3304135" cy="2007089"/>
            </a:xfrm>
            <a:prstGeom prst="rect">
              <a:avLst/>
            </a:prstGeom>
            <a:noFill/>
          </p:spPr>
          <p:txBody>
            <a:bodyPr wrap="square" rtlCol="0">
              <a:spAutoFit/>
            </a:bodyPr>
            <a:lstStyle/>
            <a:p>
              <a:r>
                <a:rPr lang="en-US" sz="2667" b="1" dirty="0">
                  <a:solidFill>
                    <a:schemeClr val="bg1"/>
                  </a:solidFill>
                  <a:latin typeface="Century Gothic" panose="020B0502020202020204" pitchFamily="34" charset="0"/>
                </a:rPr>
                <a:t>Vision Statement</a:t>
              </a:r>
            </a:p>
            <a:p>
              <a:endParaRPr lang="en-US" sz="1500" b="1" dirty="0">
                <a:solidFill>
                  <a:schemeClr val="bg1"/>
                </a:solidFill>
                <a:latin typeface="Century Gothic" panose="020B0502020202020204" pitchFamily="34" charset="0"/>
              </a:endParaRPr>
            </a:p>
            <a:p>
              <a:r>
                <a:rPr lang="en-US" sz="2667" b="1" dirty="0">
                  <a:solidFill>
                    <a:schemeClr val="bg1"/>
                  </a:solidFill>
                  <a:latin typeface="Century Gothic" panose="020B0502020202020204" pitchFamily="34" charset="0"/>
                </a:rPr>
                <a:t>Mission Statement</a:t>
              </a:r>
            </a:p>
            <a:p>
              <a:endParaRPr lang="en-US" sz="1500" b="1" dirty="0">
                <a:solidFill>
                  <a:schemeClr val="bg1"/>
                </a:solidFill>
                <a:latin typeface="Century Gothic" panose="020B0502020202020204" pitchFamily="34" charset="0"/>
              </a:endParaRPr>
            </a:p>
            <a:p>
              <a:r>
                <a:rPr lang="en-US" sz="2667" b="1" dirty="0">
                  <a:solidFill>
                    <a:schemeClr val="bg1"/>
                  </a:solidFill>
                  <a:latin typeface="Century Gothic" panose="020B0502020202020204" pitchFamily="34" charset="0"/>
                </a:rPr>
                <a:t>Core Values</a:t>
              </a:r>
            </a:p>
          </p:txBody>
        </p:sp>
      </p:grpSp>
      <p:sp>
        <p:nvSpPr>
          <p:cNvPr id="11" name="Rectangle 10">
            <a:extLst>
              <a:ext uri="{FF2B5EF4-FFF2-40B4-BE49-F238E27FC236}">
                <a16:creationId xmlns:a16="http://schemas.microsoft.com/office/drawing/2014/main" id="{DA275659-FBE2-124A-AC09-4DF7E799C9DE}"/>
              </a:ext>
            </a:extLst>
          </p:cNvPr>
          <p:cNvSpPr/>
          <p:nvPr/>
        </p:nvSpPr>
        <p:spPr>
          <a:xfrm>
            <a:off x="770861" y="968699"/>
            <a:ext cx="3048000" cy="913199"/>
          </a:xfrm>
          <a:prstGeom prst="rect">
            <a:avLst/>
          </a:prstGeom>
        </p:spPr>
        <p:txBody>
          <a:bodyPr wrap="square">
            <a:spAutoFit/>
          </a:bodyPr>
          <a:lstStyle/>
          <a:p>
            <a:pPr algn="ctr"/>
            <a:r>
              <a:rPr lang="en-US" sz="2667" b="1" dirty="0">
                <a:solidFill>
                  <a:schemeClr val="bg1"/>
                </a:solidFill>
                <a:latin typeface="Century Gothic" panose="020B0502020202020204" pitchFamily="34" charset="0"/>
                <a:ea typeface="Champagne &amp; Limousines" panose="020B0502020202020204" pitchFamily="34" charset="0"/>
              </a:rPr>
              <a:t>10 YEAR</a:t>
            </a:r>
          </a:p>
          <a:p>
            <a:pPr algn="ctr"/>
            <a:r>
              <a:rPr lang="en-US" sz="2667" b="1" dirty="0">
                <a:solidFill>
                  <a:schemeClr val="bg1"/>
                </a:solidFill>
                <a:latin typeface="Century Gothic" panose="020B0502020202020204" pitchFamily="34" charset="0"/>
                <a:ea typeface="Champagne &amp; Limousines" panose="020B0502020202020204" pitchFamily="34" charset="0"/>
              </a:rPr>
              <a:t>STRATEGIC PLAN</a:t>
            </a:r>
          </a:p>
        </p:txBody>
      </p:sp>
      <p:sp>
        <p:nvSpPr>
          <p:cNvPr id="12" name="Rectangle 11">
            <a:extLst>
              <a:ext uri="{FF2B5EF4-FFF2-40B4-BE49-F238E27FC236}">
                <a16:creationId xmlns:a16="http://schemas.microsoft.com/office/drawing/2014/main" id="{B312B911-5724-F04E-8CC9-73AC7D06191B}"/>
              </a:ext>
            </a:extLst>
          </p:cNvPr>
          <p:cNvSpPr/>
          <p:nvPr/>
        </p:nvSpPr>
        <p:spPr>
          <a:xfrm>
            <a:off x="8532629" y="939209"/>
            <a:ext cx="3048001" cy="1323632"/>
          </a:xfrm>
          <a:prstGeom prst="rect">
            <a:avLst/>
          </a:prstGeom>
        </p:spPr>
        <p:txBody>
          <a:bodyPr wrap="square">
            <a:spAutoFit/>
          </a:bodyPr>
          <a:lstStyle/>
          <a:p>
            <a:pPr algn="ctr"/>
            <a:r>
              <a:rPr lang="en-US" sz="2667" b="1" dirty="0">
                <a:solidFill>
                  <a:schemeClr val="bg1"/>
                </a:solidFill>
                <a:latin typeface="Century Gothic" panose="020B0502020202020204" pitchFamily="34" charset="0"/>
                <a:ea typeface="Champagne &amp; Limousines" panose="020B0502020202020204" pitchFamily="34" charset="0"/>
              </a:rPr>
              <a:t>20 YEAR</a:t>
            </a:r>
          </a:p>
          <a:p>
            <a:pPr algn="ctr"/>
            <a:r>
              <a:rPr lang="en-US" sz="2667" b="1" dirty="0">
                <a:solidFill>
                  <a:schemeClr val="bg1"/>
                </a:solidFill>
                <a:latin typeface="Century Gothic" panose="020B0502020202020204" pitchFamily="34" charset="0"/>
                <a:ea typeface="Champagne &amp; Limousines" panose="020B0502020202020204" pitchFamily="34" charset="0"/>
              </a:rPr>
              <a:t>COMPREHENSIVE</a:t>
            </a:r>
          </a:p>
          <a:p>
            <a:pPr algn="ctr"/>
            <a:r>
              <a:rPr lang="en-US" sz="2667" b="1" dirty="0">
                <a:solidFill>
                  <a:schemeClr val="bg1"/>
                </a:solidFill>
                <a:latin typeface="Century Gothic" panose="020B0502020202020204" pitchFamily="34" charset="0"/>
                <a:ea typeface="Champagne &amp; Limousines" panose="020B0502020202020204" pitchFamily="34" charset="0"/>
              </a:rPr>
              <a:t>MASTER PLAN</a:t>
            </a:r>
          </a:p>
        </p:txBody>
      </p:sp>
    </p:spTree>
    <p:extLst>
      <p:ext uri="{BB962C8B-B14F-4D97-AF65-F5344CB8AC3E}">
        <p14:creationId xmlns:p14="http://schemas.microsoft.com/office/powerpoint/2010/main" val="87374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10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1" end="1"/>
                                            </p:txEl>
                                          </p:spTgt>
                                        </p:tgtEl>
                                        <p:attrNameLst>
                                          <p:attrName>style.visibility</p:attrName>
                                        </p:attrNameLst>
                                      </p:cBhvr>
                                      <p:to>
                                        <p:strVal val="visible"/>
                                      </p:to>
                                    </p:set>
                                    <p:animEffect transition="in" filter="fade">
                                      <p:cBhvr>
                                        <p:cTn id="52" dur="1000"/>
                                        <p:tgtEl>
                                          <p:spTgt spid="7">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2" end="2"/>
                                            </p:txEl>
                                          </p:spTgt>
                                        </p:tgtEl>
                                        <p:attrNameLst>
                                          <p:attrName>style.visibility</p:attrName>
                                        </p:attrNameLst>
                                      </p:cBhvr>
                                      <p:to>
                                        <p:strVal val="visible"/>
                                      </p:to>
                                    </p:set>
                                    <p:animEffect transition="in" filter="fade">
                                      <p:cBhvr>
                                        <p:cTn id="57" dur="1000"/>
                                        <p:tgtEl>
                                          <p:spTgt spid="7">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xEl>
                                              <p:pRg st="3" end="3"/>
                                            </p:txEl>
                                          </p:spTgt>
                                        </p:tgtEl>
                                        <p:attrNameLst>
                                          <p:attrName>style.visibility</p:attrName>
                                        </p:attrNameLst>
                                      </p:cBhvr>
                                      <p:to>
                                        <p:strVal val="visible"/>
                                      </p:to>
                                    </p:set>
                                    <p:animEffect transition="in" filter="fade">
                                      <p:cBhvr>
                                        <p:cTn id="62" dur="1000"/>
                                        <p:tgtEl>
                                          <p:spTgt spid="7">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Effect transition="in" filter="fade">
                                      <p:cBhvr>
                                        <p:cTn id="67"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4D6898-7958-5D41-897B-6EAD98F90B52}"/>
              </a:ext>
            </a:extLst>
          </p:cNvPr>
          <p:cNvSpPr/>
          <p:nvPr/>
        </p:nvSpPr>
        <p:spPr>
          <a:xfrm>
            <a:off x="0" y="0"/>
            <a:ext cx="12192000" cy="6858000"/>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7" name="TextBox 6">
            <a:extLst>
              <a:ext uri="{FF2B5EF4-FFF2-40B4-BE49-F238E27FC236}">
                <a16:creationId xmlns:a16="http://schemas.microsoft.com/office/drawing/2014/main" id="{A22A2A42-F282-234A-9726-F4D3F48FE6EB}"/>
              </a:ext>
            </a:extLst>
          </p:cNvPr>
          <p:cNvSpPr txBox="1"/>
          <p:nvPr/>
        </p:nvSpPr>
        <p:spPr>
          <a:xfrm>
            <a:off x="247689" y="0"/>
            <a:ext cx="11696622" cy="707886"/>
          </a:xfrm>
          <a:prstGeom prst="rect">
            <a:avLst/>
          </a:prstGeom>
          <a:noFill/>
        </p:spPr>
        <p:txBody>
          <a:bodyPr wrap="square" rtlCol="0">
            <a:spAutoFit/>
          </a:bodyPr>
          <a:lstStyle/>
          <a:p>
            <a:r>
              <a:rPr lang="en-US" sz="4000" b="1" dirty="0">
                <a:solidFill>
                  <a:schemeClr val="bg1"/>
                </a:solidFill>
                <a:latin typeface="Century Gothic" panose="020B0502020202020204" pitchFamily="34" charset="0"/>
                <a:cs typeface="Bangla Sangam MN" panose="02000000000000000000" pitchFamily="2" charset="0"/>
              </a:rPr>
              <a:t>COGIC: </a:t>
            </a:r>
            <a:r>
              <a:rPr lang="en-US" sz="2333" dirty="0">
                <a:solidFill>
                  <a:schemeClr val="bg1"/>
                </a:solidFill>
                <a:latin typeface="Century Gothic" panose="020B0502020202020204" pitchFamily="34" charset="0"/>
                <a:cs typeface="Bangla Sangam MN" panose="02000000000000000000" pitchFamily="2" charset="0"/>
              </a:rPr>
              <a:t>10 YEAR STRATEGIC PLANNING TOOLBOX PROPOSAL</a:t>
            </a:r>
          </a:p>
        </p:txBody>
      </p:sp>
      <p:cxnSp>
        <p:nvCxnSpPr>
          <p:cNvPr id="8" name="Straight Connector 7">
            <a:extLst>
              <a:ext uri="{FF2B5EF4-FFF2-40B4-BE49-F238E27FC236}">
                <a16:creationId xmlns:a16="http://schemas.microsoft.com/office/drawing/2014/main" id="{0339DFBC-EF2A-2A42-B09B-4B19F93E4164}"/>
              </a:ext>
            </a:extLst>
          </p:cNvPr>
          <p:cNvCxnSpPr/>
          <p:nvPr/>
        </p:nvCxnSpPr>
        <p:spPr>
          <a:xfrm>
            <a:off x="340492" y="602853"/>
            <a:ext cx="9525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social media post&#10;&#10;Description automatically generated">
            <a:extLst>
              <a:ext uri="{FF2B5EF4-FFF2-40B4-BE49-F238E27FC236}">
                <a16:creationId xmlns:a16="http://schemas.microsoft.com/office/drawing/2014/main" id="{71C55843-635A-5549-860F-E7D594D5F18E}"/>
              </a:ext>
            </a:extLst>
          </p:cNvPr>
          <p:cNvPicPr>
            <a:picLocks noChangeAspect="1"/>
          </p:cNvPicPr>
          <p:nvPr/>
        </p:nvPicPr>
        <p:blipFill>
          <a:blip r:embed="rId2"/>
          <a:stretch>
            <a:fillRect/>
          </a:stretch>
        </p:blipFill>
        <p:spPr>
          <a:xfrm>
            <a:off x="2190639" y="879882"/>
            <a:ext cx="7810723" cy="5803233"/>
          </a:xfrm>
          <a:prstGeom prst="rect">
            <a:avLst/>
          </a:prstGeom>
        </p:spPr>
      </p:pic>
    </p:spTree>
    <p:extLst>
      <p:ext uri="{BB962C8B-B14F-4D97-AF65-F5344CB8AC3E}">
        <p14:creationId xmlns:p14="http://schemas.microsoft.com/office/powerpoint/2010/main" val="1541554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A80A32-D3D7-BE4C-B2DD-6BC24421849E}"/>
              </a:ext>
            </a:extLst>
          </p:cNvPr>
          <p:cNvSpPr/>
          <p:nvPr/>
        </p:nvSpPr>
        <p:spPr>
          <a:xfrm>
            <a:off x="-12949"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ext Placeholder 1">
            <a:extLst>
              <a:ext uri="{FF2B5EF4-FFF2-40B4-BE49-F238E27FC236}">
                <a16:creationId xmlns:a16="http://schemas.microsoft.com/office/drawing/2014/main" id="{5DC88435-CE80-5646-9A9E-9DF342671709}"/>
              </a:ext>
            </a:extLst>
          </p:cNvPr>
          <p:cNvSpPr>
            <a:spLocks noGrp="1"/>
          </p:cNvSpPr>
          <p:nvPr>
            <p:ph type="body" sz="quarter" idx="10"/>
          </p:nvPr>
        </p:nvSpPr>
        <p:spPr>
          <a:xfrm>
            <a:off x="234729" y="1805597"/>
            <a:ext cx="3578613" cy="4982560"/>
          </a:xfrm>
          <a:solidFill>
            <a:schemeClr val="bg1"/>
          </a:solidFill>
          <a:ln w="6350" cap="sq" cmpd="sng">
            <a:solidFill>
              <a:schemeClr val="tx1"/>
            </a:solidFill>
            <a:prstDash val="solid"/>
            <a:round/>
          </a:ln>
          <a:effectLst>
            <a:glow>
              <a:schemeClr val="tx1"/>
            </a:glow>
            <a:reflection stA="90000" endPos="0" dist="50800" dir="5400000" sy="-100000" algn="bl" rotWithShape="0"/>
            <a:softEdge rad="0"/>
          </a:effectLst>
        </p:spPr>
        <p:txBody>
          <a:bodyPr/>
          <a:lstStyle/>
          <a:p>
            <a:r>
              <a:rPr lang="en-US" dirty="0"/>
              <a:t> </a:t>
            </a:r>
          </a:p>
          <a:p>
            <a:pPr marL="171443" indent="-171443" fontAlgn="base">
              <a:buFont typeface="Wingdings" pitchFamily="2" charset="2"/>
              <a:buChar char="Ø"/>
            </a:pPr>
            <a:r>
              <a:rPr lang="en-US" sz="1200" dirty="0"/>
              <a:t>Presiding Bishop and General Board</a:t>
            </a:r>
          </a:p>
          <a:p>
            <a:pPr marL="171443" indent="-171443" fontAlgn="base">
              <a:buFont typeface="Wingdings" pitchFamily="2" charset="2"/>
              <a:buChar char="Ø"/>
            </a:pPr>
            <a:r>
              <a:rPr lang="en-US" sz="1200" dirty="0"/>
              <a:t>Bishop John Henry Sheard, Board of Bishops </a:t>
            </a:r>
          </a:p>
          <a:p>
            <a:pPr marL="171443" indent="-171443" fontAlgn="base">
              <a:buFont typeface="Wingdings" pitchFamily="2" charset="2"/>
              <a:buChar char="Ø"/>
            </a:pPr>
            <a:r>
              <a:rPr lang="en-US" sz="1200" dirty="0"/>
              <a:t>Bishop David Daniels, Chair of the Board Education</a:t>
            </a:r>
          </a:p>
          <a:p>
            <a:pPr marL="171443" indent="-171443" fontAlgn="base">
              <a:buFont typeface="Wingdings" pitchFamily="2" charset="2"/>
              <a:buChar char="Ø"/>
            </a:pPr>
            <a:r>
              <a:rPr lang="en-US" sz="1200" dirty="0"/>
              <a:t>Dr. Harold Bennett, Dean of Charles Harrison Mason Seminary</a:t>
            </a:r>
          </a:p>
          <a:p>
            <a:pPr marL="171443" indent="-171443" fontAlgn="base">
              <a:buFont typeface="Wingdings" pitchFamily="2" charset="2"/>
              <a:buChar char="Ø"/>
            </a:pPr>
            <a:r>
              <a:rPr lang="en-US" sz="1200" dirty="0"/>
              <a:t>Dr. Fisher, President of All Saints Bible College</a:t>
            </a:r>
          </a:p>
          <a:p>
            <a:pPr marL="171443" indent="-171443" fontAlgn="base">
              <a:buFont typeface="Wingdings" pitchFamily="2" charset="2"/>
              <a:buChar char="Ø"/>
            </a:pPr>
            <a:r>
              <a:rPr lang="en-US" sz="1200" dirty="0"/>
              <a:t>Dr. Goldie Wells of Charles Harrison Mason Jurisdictional Institutes (CHMJI)</a:t>
            </a:r>
          </a:p>
          <a:p>
            <a:pPr marL="171443" indent="-171443" fontAlgn="base">
              <a:buFont typeface="Wingdings" pitchFamily="2" charset="2"/>
              <a:buChar char="Ø"/>
            </a:pPr>
            <a:r>
              <a:rPr lang="en-US" sz="1200" dirty="0"/>
              <a:t>Bishop David Hall, The Standardized Ordination Curriculum</a:t>
            </a:r>
          </a:p>
          <a:p>
            <a:pPr marL="171443" indent="-171443" fontAlgn="base">
              <a:buFont typeface="Wingdings" pitchFamily="2" charset="2"/>
              <a:buChar char="Ø"/>
            </a:pPr>
            <a:r>
              <a:rPr lang="en-US" sz="1200" dirty="0"/>
              <a:t>Chairman Michael Eaddy, General Council of Pastors and Elders (GCPE)</a:t>
            </a:r>
          </a:p>
          <a:p>
            <a:pPr marL="171443" indent="-171443" fontAlgn="base">
              <a:buFont typeface="Wingdings" pitchFamily="2" charset="2"/>
              <a:buChar char="Ø"/>
            </a:pPr>
            <a:r>
              <a:rPr lang="en-US" sz="1200" dirty="0"/>
              <a:t>Dr. Kenneth Newman, Franklin Knight Theological Institute</a:t>
            </a:r>
          </a:p>
          <a:p>
            <a:pPr marL="171443" indent="-171443">
              <a:buFont typeface="Wingdings" pitchFamily="2" charset="2"/>
              <a:buChar char="Ø"/>
            </a:pPr>
            <a:r>
              <a:rPr lang="en-US" sz="1200" dirty="0"/>
              <a:t>Dr. Barbara McCoo Lewis, Department of Women </a:t>
            </a:r>
          </a:p>
        </p:txBody>
      </p:sp>
      <p:sp>
        <p:nvSpPr>
          <p:cNvPr id="3" name="Text Placeholder 2">
            <a:extLst>
              <a:ext uri="{FF2B5EF4-FFF2-40B4-BE49-F238E27FC236}">
                <a16:creationId xmlns:a16="http://schemas.microsoft.com/office/drawing/2014/main" id="{8617FCEA-C680-AB4E-9CAF-3DFAAF2063F5}"/>
              </a:ext>
            </a:extLst>
          </p:cNvPr>
          <p:cNvSpPr>
            <a:spLocks noGrp="1"/>
          </p:cNvSpPr>
          <p:nvPr>
            <p:ph type="body" sz="quarter" idx="11"/>
          </p:nvPr>
        </p:nvSpPr>
        <p:spPr>
          <a:xfrm>
            <a:off x="792513" y="1869160"/>
            <a:ext cx="2093516" cy="350857"/>
          </a:xfrm>
          <a:solidFill>
            <a:schemeClr val="bg1"/>
          </a:solidFill>
          <a:ln w="3175">
            <a:noFill/>
          </a:ln>
          <a:effectLst>
            <a:glow>
              <a:schemeClr val="tx1">
                <a:alpha val="90000"/>
              </a:schemeClr>
            </a:glow>
          </a:effectLst>
        </p:spPr>
        <p:txBody>
          <a:bodyPr/>
          <a:lstStyle/>
          <a:p>
            <a:r>
              <a:rPr lang="en-US" sz="1200" dirty="0"/>
              <a:t>Stake holder</a:t>
            </a:r>
          </a:p>
        </p:txBody>
      </p:sp>
      <p:sp>
        <p:nvSpPr>
          <p:cNvPr id="5" name="Text Placeholder 4">
            <a:extLst>
              <a:ext uri="{FF2B5EF4-FFF2-40B4-BE49-F238E27FC236}">
                <a16:creationId xmlns:a16="http://schemas.microsoft.com/office/drawing/2014/main" id="{6643C429-9522-D241-A447-25817A1CF3A2}"/>
              </a:ext>
            </a:extLst>
          </p:cNvPr>
          <p:cNvSpPr>
            <a:spLocks noGrp="1"/>
          </p:cNvSpPr>
          <p:nvPr>
            <p:ph type="body" sz="quarter" idx="20"/>
          </p:nvPr>
        </p:nvSpPr>
        <p:spPr>
          <a:xfrm>
            <a:off x="8112736" y="2324325"/>
            <a:ext cx="1710772" cy="517057"/>
          </a:xfrm>
        </p:spPr>
        <p:txBody>
          <a:bodyPr/>
          <a:lstStyle/>
          <a:p>
            <a:r>
              <a:rPr lang="en-US" sz="1200" i="1" dirty="0"/>
              <a:t>Ministry Development/CE</a:t>
            </a:r>
          </a:p>
        </p:txBody>
      </p:sp>
      <p:sp>
        <p:nvSpPr>
          <p:cNvPr id="8" name="Text Placeholder 7">
            <a:extLst>
              <a:ext uri="{FF2B5EF4-FFF2-40B4-BE49-F238E27FC236}">
                <a16:creationId xmlns:a16="http://schemas.microsoft.com/office/drawing/2014/main" id="{9C52F2E0-DFD5-A54C-B4DB-3D0BD652AB8C}"/>
              </a:ext>
            </a:extLst>
          </p:cNvPr>
          <p:cNvSpPr>
            <a:spLocks noGrp="1"/>
          </p:cNvSpPr>
          <p:nvPr>
            <p:ph type="body" sz="quarter" idx="23"/>
          </p:nvPr>
        </p:nvSpPr>
        <p:spPr>
          <a:xfrm>
            <a:off x="4110394" y="5633223"/>
            <a:ext cx="7875913" cy="1237240"/>
          </a:xfrm>
          <a:solidFill>
            <a:schemeClr val="bg1"/>
          </a:solidFill>
          <a:ln w="6350">
            <a:solidFill>
              <a:schemeClr val="tx1"/>
            </a:solidFill>
          </a:ln>
        </p:spPr>
        <p:txBody>
          <a:bodyPr/>
          <a:lstStyle/>
          <a:p>
            <a:r>
              <a:rPr lang="en-US" sz="1400" dirty="0"/>
              <a:t>The Church of God in Christ has within its educational construct, multiple accesses for the constituency of the church; laity training, ministerial training and certification programs.  COGIC has various leadership and ministry development opportunities through the various departments of the church for continuing education and ministry professional development.</a:t>
            </a:r>
          </a:p>
        </p:txBody>
      </p:sp>
      <p:sp>
        <p:nvSpPr>
          <p:cNvPr id="9" name="Text Placeholder 8">
            <a:extLst>
              <a:ext uri="{FF2B5EF4-FFF2-40B4-BE49-F238E27FC236}">
                <a16:creationId xmlns:a16="http://schemas.microsoft.com/office/drawing/2014/main" id="{6A07DFDF-210A-FA42-9406-FA4833080922}"/>
              </a:ext>
            </a:extLst>
          </p:cNvPr>
          <p:cNvSpPr>
            <a:spLocks noGrp="1"/>
          </p:cNvSpPr>
          <p:nvPr>
            <p:ph type="body" sz="quarter" idx="24"/>
          </p:nvPr>
        </p:nvSpPr>
        <p:spPr>
          <a:xfrm>
            <a:off x="5816458" y="5193895"/>
            <a:ext cx="4316677" cy="378557"/>
          </a:xfrm>
        </p:spPr>
        <p:txBody>
          <a:bodyPr/>
          <a:lstStyle/>
          <a:p>
            <a:r>
              <a:rPr lang="en-US" sz="1400" dirty="0"/>
              <a:t>Process</a:t>
            </a:r>
          </a:p>
        </p:txBody>
      </p:sp>
      <p:sp>
        <p:nvSpPr>
          <p:cNvPr id="10" name="Text Placeholder 9">
            <a:extLst>
              <a:ext uri="{FF2B5EF4-FFF2-40B4-BE49-F238E27FC236}">
                <a16:creationId xmlns:a16="http://schemas.microsoft.com/office/drawing/2014/main" id="{ADFDE248-A940-4E46-9C05-10850740C200}"/>
              </a:ext>
            </a:extLst>
          </p:cNvPr>
          <p:cNvSpPr>
            <a:spLocks noGrp="1"/>
          </p:cNvSpPr>
          <p:nvPr>
            <p:ph type="body" sz="quarter" idx="25"/>
          </p:nvPr>
        </p:nvSpPr>
        <p:spPr>
          <a:xfrm>
            <a:off x="5959657" y="2324325"/>
            <a:ext cx="2003363" cy="517057"/>
          </a:xfrm>
        </p:spPr>
        <p:txBody>
          <a:bodyPr/>
          <a:lstStyle/>
          <a:p>
            <a:r>
              <a:rPr lang="en-US" sz="1200" i="1" dirty="0"/>
              <a:t>Credentialing Education Programs:</a:t>
            </a:r>
            <a:r>
              <a:rPr lang="en-US" sz="1200" dirty="0"/>
              <a:t> </a:t>
            </a:r>
          </a:p>
        </p:txBody>
      </p:sp>
      <p:sp>
        <p:nvSpPr>
          <p:cNvPr id="12" name="Text Placeholder 11">
            <a:extLst>
              <a:ext uri="{FF2B5EF4-FFF2-40B4-BE49-F238E27FC236}">
                <a16:creationId xmlns:a16="http://schemas.microsoft.com/office/drawing/2014/main" id="{2C97E50C-0A70-5948-A6AB-5C761D082492}"/>
              </a:ext>
            </a:extLst>
          </p:cNvPr>
          <p:cNvSpPr>
            <a:spLocks noGrp="1"/>
          </p:cNvSpPr>
          <p:nvPr>
            <p:ph type="body" sz="quarter" idx="27"/>
          </p:nvPr>
        </p:nvSpPr>
        <p:spPr>
          <a:xfrm>
            <a:off x="4015946" y="2309736"/>
            <a:ext cx="1683082" cy="517057"/>
          </a:xfrm>
        </p:spPr>
        <p:txBody>
          <a:bodyPr/>
          <a:lstStyle/>
          <a:p>
            <a:r>
              <a:rPr lang="en-US" sz="1200" i="1" dirty="0"/>
              <a:t>Degree Awarding Institutions:</a:t>
            </a:r>
            <a:endParaRPr lang="en-US" sz="1200" dirty="0"/>
          </a:p>
        </p:txBody>
      </p:sp>
      <p:sp>
        <p:nvSpPr>
          <p:cNvPr id="13" name="Text Placeholder 12">
            <a:extLst>
              <a:ext uri="{FF2B5EF4-FFF2-40B4-BE49-F238E27FC236}">
                <a16:creationId xmlns:a16="http://schemas.microsoft.com/office/drawing/2014/main" id="{9B122E2B-0131-4F49-8BF9-E96C1F594642}"/>
              </a:ext>
            </a:extLst>
          </p:cNvPr>
          <p:cNvSpPr>
            <a:spLocks noGrp="1"/>
          </p:cNvSpPr>
          <p:nvPr>
            <p:ph type="body" sz="quarter" idx="28"/>
          </p:nvPr>
        </p:nvSpPr>
        <p:spPr>
          <a:xfrm>
            <a:off x="4110393" y="2945994"/>
            <a:ext cx="1588635" cy="2009759"/>
          </a:xfrm>
          <a:solidFill>
            <a:schemeClr val="bg1"/>
          </a:solidFill>
          <a:ln w="6350">
            <a:solidFill>
              <a:schemeClr val="tx1"/>
            </a:solidFill>
          </a:ln>
        </p:spPr>
        <p:txBody>
          <a:bodyPr/>
          <a:lstStyle/>
          <a:p>
            <a:r>
              <a:rPr lang="en-US" sz="1400" dirty="0"/>
              <a:t>All Saints Bible College </a:t>
            </a:r>
          </a:p>
          <a:p>
            <a:r>
              <a:rPr lang="en-US" sz="1400" dirty="0"/>
              <a:t>C.H. Mason Seminary</a:t>
            </a:r>
          </a:p>
          <a:p>
            <a:endParaRPr lang="en-US" sz="1400" dirty="0"/>
          </a:p>
          <a:p>
            <a:r>
              <a:rPr lang="en-US" sz="1400" dirty="0"/>
              <a:t>	</a:t>
            </a:r>
            <a:r>
              <a:rPr lang="en-US" sz="800" dirty="0"/>
              <a:t> </a:t>
            </a:r>
            <a:endParaRPr lang="en-US" sz="1400" dirty="0"/>
          </a:p>
        </p:txBody>
      </p:sp>
      <p:sp>
        <p:nvSpPr>
          <p:cNvPr id="17" name="Text Placeholder 16">
            <a:extLst>
              <a:ext uri="{FF2B5EF4-FFF2-40B4-BE49-F238E27FC236}">
                <a16:creationId xmlns:a16="http://schemas.microsoft.com/office/drawing/2014/main" id="{81CED4ED-CB65-E94C-9562-D0428FDCF9D3}"/>
              </a:ext>
            </a:extLst>
          </p:cNvPr>
          <p:cNvSpPr>
            <a:spLocks noGrp="1"/>
          </p:cNvSpPr>
          <p:nvPr>
            <p:ph type="body" sz="quarter" idx="151"/>
          </p:nvPr>
        </p:nvSpPr>
        <p:spPr>
          <a:xfrm>
            <a:off x="2329346" y="1342668"/>
            <a:ext cx="7928658" cy="532378"/>
          </a:xfrm>
        </p:spPr>
        <p:txBody>
          <a:bodyPr>
            <a:normAutofit/>
          </a:bodyPr>
          <a:lstStyle/>
          <a:p>
            <a:pPr algn="ctr"/>
            <a:r>
              <a:rPr lang="en-US" sz="1400" b="1" i="1" dirty="0">
                <a:solidFill>
                  <a:schemeClr val="tx1"/>
                </a:solidFill>
              </a:rPr>
              <a:t>Focus Area #1  Ministry Training, Education and Convention and Conferences</a:t>
            </a:r>
            <a:endParaRPr lang="en-US" sz="1400" dirty="0">
              <a:solidFill>
                <a:schemeClr val="tx1"/>
              </a:solidFill>
            </a:endParaRPr>
          </a:p>
          <a:p>
            <a:endParaRPr lang="en-US" dirty="0">
              <a:solidFill>
                <a:schemeClr val="tx1"/>
              </a:solidFill>
            </a:endParaRPr>
          </a:p>
        </p:txBody>
      </p:sp>
      <p:sp>
        <p:nvSpPr>
          <p:cNvPr id="18" name="Text Placeholder 17">
            <a:extLst>
              <a:ext uri="{FF2B5EF4-FFF2-40B4-BE49-F238E27FC236}">
                <a16:creationId xmlns:a16="http://schemas.microsoft.com/office/drawing/2014/main" id="{FF63194A-AF48-1048-AA84-2438E67511B7}"/>
              </a:ext>
            </a:extLst>
          </p:cNvPr>
          <p:cNvSpPr>
            <a:spLocks noGrp="1"/>
          </p:cNvSpPr>
          <p:nvPr>
            <p:ph type="body" sz="quarter" idx="153"/>
          </p:nvPr>
        </p:nvSpPr>
        <p:spPr>
          <a:xfrm>
            <a:off x="2812646" y="275509"/>
            <a:ext cx="6784116" cy="912853"/>
          </a:xfrm>
        </p:spPr>
        <p:txBody>
          <a:bodyPr>
            <a:noAutofit/>
          </a:bodyPr>
          <a:lstStyle/>
          <a:p>
            <a:pPr algn="ctr"/>
            <a:r>
              <a:rPr lang="en-US" sz="2400" i="1" dirty="0">
                <a:solidFill>
                  <a:schemeClr val="tx1"/>
                </a:solidFill>
              </a:rPr>
              <a:t>CHURCH OF GOD IN CHRIST</a:t>
            </a:r>
            <a:endParaRPr lang="en-US" sz="2400" dirty="0">
              <a:solidFill>
                <a:schemeClr val="tx1"/>
              </a:solidFill>
            </a:endParaRPr>
          </a:p>
          <a:p>
            <a:pPr algn="ctr"/>
            <a:r>
              <a:rPr lang="en-US" sz="2400" i="1" dirty="0">
                <a:solidFill>
                  <a:schemeClr val="tx1"/>
                </a:solidFill>
              </a:rPr>
              <a:t>STRATEGIC PLANNING FRAMEWORK</a:t>
            </a:r>
            <a:endParaRPr lang="en-US" sz="2400" dirty="0">
              <a:solidFill>
                <a:schemeClr val="tx1"/>
              </a:solidFill>
            </a:endParaRPr>
          </a:p>
        </p:txBody>
      </p:sp>
      <p:sp>
        <p:nvSpPr>
          <p:cNvPr id="22" name="Text Placeholder 12">
            <a:extLst>
              <a:ext uri="{FF2B5EF4-FFF2-40B4-BE49-F238E27FC236}">
                <a16:creationId xmlns:a16="http://schemas.microsoft.com/office/drawing/2014/main" id="{C29B38EF-6B89-BD43-9947-C49108EBAC26}"/>
              </a:ext>
            </a:extLst>
          </p:cNvPr>
          <p:cNvSpPr txBox="1">
            <a:spLocks/>
          </p:cNvSpPr>
          <p:nvPr/>
        </p:nvSpPr>
        <p:spPr>
          <a:xfrm>
            <a:off x="6064394" y="2963619"/>
            <a:ext cx="1755685" cy="2009759"/>
          </a:xfrm>
          <a:prstGeom prst="rect">
            <a:avLst/>
          </a:prstGeom>
          <a:solidFill>
            <a:schemeClr val="bg1"/>
          </a:solidFill>
          <a:ln w="6350">
            <a:solidFill>
              <a:schemeClr val="tx1"/>
            </a:solidFill>
          </a:ln>
        </p:spPr>
        <p:txBody>
          <a:bodyPr vert="horz" wrap="square" lIns="228589" tIns="228589" rIns="228589" bIns="228589" rtlCol="0">
            <a:spAutoFit/>
          </a:bodyPr>
          <a:lstStyle>
            <a:lvl1pPr marL="0" indent="0" algn="l" defTabSz="914400" rtl="0" eaLnBrk="1" latinLnBrk="0" hangingPunct="1">
              <a:lnSpc>
                <a:spcPct val="90000"/>
              </a:lnSpc>
              <a:spcBef>
                <a:spcPts val="1000"/>
              </a:spcBef>
              <a:buFont typeface="Arial" panose="020B0604020202020204" pitchFamily="34" charset="0"/>
              <a:buNone/>
              <a:defRPr sz="583" kern="1200">
                <a:solidFill>
                  <a:schemeClr val="tx1"/>
                </a:solidFill>
                <a:latin typeface="Arial"/>
                <a:ea typeface="+mn-ea"/>
                <a:cs typeface="Arial"/>
              </a:defRPr>
            </a:lvl1pPr>
            <a:lvl2pPr marL="309497" indent="-119037" algn="l" defTabSz="914400" rtl="0" eaLnBrk="1" latinLnBrk="0" hangingPunct="1">
              <a:lnSpc>
                <a:spcPct val="90000"/>
              </a:lnSpc>
              <a:spcBef>
                <a:spcPts val="500"/>
              </a:spcBef>
              <a:buFont typeface="Arial" panose="020B0604020202020204" pitchFamily="34" charset="0"/>
              <a:buChar char="•"/>
              <a:defRPr sz="521" kern="1200">
                <a:solidFill>
                  <a:schemeClr val="tx1"/>
                </a:solidFill>
                <a:latin typeface="Trebuchet MS" pitchFamily="34" charset="0"/>
                <a:ea typeface="+mn-ea"/>
                <a:cs typeface="+mn-cs"/>
              </a:defRPr>
            </a:lvl2pPr>
            <a:lvl3pPr marL="428535" indent="-119037" algn="l" defTabSz="914400" rtl="0" eaLnBrk="1" latinLnBrk="0" hangingPunct="1">
              <a:lnSpc>
                <a:spcPct val="90000"/>
              </a:lnSpc>
              <a:spcBef>
                <a:spcPts val="500"/>
              </a:spcBef>
              <a:buFont typeface="Arial" panose="020B0604020202020204" pitchFamily="34" charset="0"/>
              <a:buChar char="•"/>
              <a:defRPr sz="521" kern="1200">
                <a:solidFill>
                  <a:schemeClr val="tx1"/>
                </a:solidFill>
                <a:latin typeface="Trebuchet MS" pitchFamily="34" charset="0"/>
                <a:ea typeface="+mn-ea"/>
                <a:cs typeface="+mn-cs"/>
              </a:defRPr>
            </a:lvl3pPr>
            <a:lvl4pPr marL="559476" indent="-130941" algn="l" defTabSz="914400" rtl="0" eaLnBrk="1" latinLnBrk="0" hangingPunct="1">
              <a:lnSpc>
                <a:spcPct val="90000"/>
              </a:lnSpc>
              <a:spcBef>
                <a:spcPts val="500"/>
              </a:spcBef>
              <a:buFont typeface="Arial" panose="020B0604020202020204" pitchFamily="34" charset="0"/>
              <a:buChar char="•"/>
              <a:defRPr sz="521" kern="1200">
                <a:solidFill>
                  <a:schemeClr val="tx1"/>
                </a:solidFill>
                <a:latin typeface="Trebuchet MS" pitchFamily="34" charset="0"/>
                <a:ea typeface="+mn-ea"/>
                <a:cs typeface="+mn-cs"/>
              </a:defRPr>
            </a:lvl4pPr>
            <a:lvl5pPr marL="654706" indent="-95230" algn="l" defTabSz="914400" rtl="0" eaLnBrk="1" latinLnBrk="0" hangingPunct="1">
              <a:lnSpc>
                <a:spcPct val="90000"/>
              </a:lnSpc>
              <a:spcBef>
                <a:spcPts val="500"/>
              </a:spcBef>
              <a:buFont typeface="Arial" panose="020B0604020202020204" pitchFamily="34" charset="0"/>
              <a:buChar char="•"/>
              <a:defRPr sz="521" kern="1200">
                <a:solidFill>
                  <a:schemeClr val="tx1"/>
                </a:solidFill>
                <a:latin typeface="Trebuchet M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CHMJI</a:t>
            </a:r>
          </a:p>
          <a:p>
            <a:r>
              <a:rPr lang="en-US" sz="1400" dirty="0"/>
              <a:t>Standardized Ordination</a:t>
            </a:r>
          </a:p>
          <a:p>
            <a:r>
              <a:rPr lang="en-US" sz="1400" dirty="0"/>
              <a:t>Department of Women</a:t>
            </a:r>
          </a:p>
          <a:p>
            <a:endParaRPr lang="en-US" sz="1400" dirty="0"/>
          </a:p>
        </p:txBody>
      </p:sp>
      <p:sp>
        <p:nvSpPr>
          <p:cNvPr id="23" name="Text Placeholder 12">
            <a:extLst>
              <a:ext uri="{FF2B5EF4-FFF2-40B4-BE49-F238E27FC236}">
                <a16:creationId xmlns:a16="http://schemas.microsoft.com/office/drawing/2014/main" id="{F1B77778-32A2-1443-B5B1-2ECDF5CA91D0}"/>
              </a:ext>
            </a:extLst>
          </p:cNvPr>
          <p:cNvSpPr txBox="1">
            <a:spLocks/>
          </p:cNvSpPr>
          <p:nvPr/>
        </p:nvSpPr>
        <p:spPr>
          <a:xfrm>
            <a:off x="8185446" y="2957779"/>
            <a:ext cx="1588635" cy="2203658"/>
          </a:xfrm>
          <a:prstGeom prst="rect">
            <a:avLst/>
          </a:prstGeom>
          <a:solidFill>
            <a:schemeClr val="bg1"/>
          </a:solidFill>
          <a:ln w="6350">
            <a:solidFill>
              <a:schemeClr val="tx1"/>
            </a:solidFill>
          </a:ln>
        </p:spPr>
        <p:txBody>
          <a:bodyPr vert="horz" wrap="square" lIns="228589" tIns="228589" rIns="228589" bIns="228589" rtlCol="0">
            <a:spAutoFit/>
          </a:bodyPr>
          <a:lstStyle>
            <a:lvl1pPr marL="0" indent="0" algn="l" defTabSz="914400" rtl="0" eaLnBrk="1" latinLnBrk="0" hangingPunct="1">
              <a:lnSpc>
                <a:spcPct val="90000"/>
              </a:lnSpc>
              <a:spcBef>
                <a:spcPts val="1000"/>
              </a:spcBef>
              <a:buFont typeface="Arial" panose="020B0604020202020204" pitchFamily="34" charset="0"/>
              <a:buNone/>
              <a:defRPr sz="583" kern="1200">
                <a:solidFill>
                  <a:schemeClr val="tx1"/>
                </a:solidFill>
                <a:latin typeface="Arial"/>
                <a:ea typeface="+mn-ea"/>
                <a:cs typeface="Arial"/>
              </a:defRPr>
            </a:lvl1pPr>
            <a:lvl2pPr marL="309497" indent="-119037" algn="l" defTabSz="914400" rtl="0" eaLnBrk="1" latinLnBrk="0" hangingPunct="1">
              <a:lnSpc>
                <a:spcPct val="90000"/>
              </a:lnSpc>
              <a:spcBef>
                <a:spcPts val="500"/>
              </a:spcBef>
              <a:buFont typeface="Arial" panose="020B0604020202020204" pitchFamily="34" charset="0"/>
              <a:buChar char="•"/>
              <a:defRPr sz="521" kern="1200">
                <a:solidFill>
                  <a:schemeClr val="tx1"/>
                </a:solidFill>
                <a:latin typeface="Trebuchet MS" pitchFamily="34" charset="0"/>
                <a:ea typeface="+mn-ea"/>
                <a:cs typeface="+mn-cs"/>
              </a:defRPr>
            </a:lvl2pPr>
            <a:lvl3pPr marL="428535" indent="-119037" algn="l" defTabSz="914400" rtl="0" eaLnBrk="1" latinLnBrk="0" hangingPunct="1">
              <a:lnSpc>
                <a:spcPct val="90000"/>
              </a:lnSpc>
              <a:spcBef>
                <a:spcPts val="500"/>
              </a:spcBef>
              <a:buFont typeface="Arial" panose="020B0604020202020204" pitchFamily="34" charset="0"/>
              <a:buChar char="•"/>
              <a:defRPr sz="521" kern="1200">
                <a:solidFill>
                  <a:schemeClr val="tx1"/>
                </a:solidFill>
                <a:latin typeface="Trebuchet MS" pitchFamily="34" charset="0"/>
                <a:ea typeface="+mn-ea"/>
                <a:cs typeface="+mn-cs"/>
              </a:defRPr>
            </a:lvl3pPr>
            <a:lvl4pPr marL="559476" indent="-130941" algn="l" defTabSz="914400" rtl="0" eaLnBrk="1" latinLnBrk="0" hangingPunct="1">
              <a:lnSpc>
                <a:spcPct val="90000"/>
              </a:lnSpc>
              <a:spcBef>
                <a:spcPts val="500"/>
              </a:spcBef>
              <a:buFont typeface="Arial" panose="020B0604020202020204" pitchFamily="34" charset="0"/>
              <a:buChar char="•"/>
              <a:defRPr sz="521" kern="1200">
                <a:solidFill>
                  <a:schemeClr val="tx1"/>
                </a:solidFill>
                <a:latin typeface="Trebuchet MS" pitchFamily="34" charset="0"/>
                <a:ea typeface="+mn-ea"/>
                <a:cs typeface="+mn-cs"/>
              </a:defRPr>
            </a:lvl4pPr>
            <a:lvl5pPr marL="654706" indent="-95230" algn="l" defTabSz="914400" rtl="0" eaLnBrk="1" latinLnBrk="0" hangingPunct="1">
              <a:lnSpc>
                <a:spcPct val="90000"/>
              </a:lnSpc>
              <a:spcBef>
                <a:spcPts val="500"/>
              </a:spcBef>
              <a:buFont typeface="Arial" panose="020B0604020202020204" pitchFamily="34" charset="0"/>
              <a:buChar char="•"/>
              <a:defRPr sz="521" kern="1200">
                <a:solidFill>
                  <a:schemeClr val="tx1"/>
                </a:solidFill>
                <a:latin typeface="Trebuchet M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Department of Women</a:t>
            </a:r>
          </a:p>
          <a:p>
            <a:r>
              <a:rPr lang="en-US" sz="1400" dirty="0"/>
              <a:t>Board of Bishops</a:t>
            </a:r>
          </a:p>
          <a:p>
            <a:r>
              <a:rPr lang="en-US" sz="1400" dirty="0"/>
              <a:t>GCPE</a:t>
            </a:r>
          </a:p>
          <a:p>
            <a:r>
              <a:rPr lang="en-US" sz="1400" dirty="0"/>
              <a:t>GCPE Institute</a:t>
            </a:r>
          </a:p>
        </p:txBody>
      </p:sp>
      <p:pic>
        <p:nvPicPr>
          <p:cNvPr id="30" name="Picture 1" descr="page1image32771952">
            <a:extLst>
              <a:ext uri="{FF2B5EF4-FFF2-40B4-BE49-F238E27FC236}">
                <a16:creationId xmlns:a16="http://schemas.microsoft.com/office/drawing/2014/main" id="{CB1BD87F-C830-F641-8C76-6EBC3C21B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9" y="18786"/>
            <a:ext cx="2307570" cy="1227152"/>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12">
            <a:extLst>
              <a:ext uri="{FF2B5EF4-FFF2-40B4-BE49-F238E27FC236}">
                <a16:creationId xmlns:a16="http://schemas.microsoft.com/office/drawing/2014/main" id="{071CAE3E-7C3D-9A48-AF66-C1B17FE6BCD9}"/>
              </a:ext>
            </a:extLst>
          </p:cNvPr>
          <p:cNvSpPr txBox="1">
            <a:spLocks/>
          </p:cNvSpPr>
          <p:nvPr/>
        </p:nvSpPr>
        <p:spPr>
          <a:xfrm>
            <a:off x="10191362" y="3089966"/>
            <a:ext cx="1588635" cy="655542"/>
          </a:xfrm>
          <a:prstGeom prst="rect">
            <a:avLst/>
          </a:prstGeom>
          <a:solidFill>
            <a:schemeClr val="bg1"/>
          </a:solidFill>
          <a:ln w="6350">
            <a:solidFill>
              <a:schemeClr val="tx1"/>
            </a:solidFill>
          </a:ln>
        </p:spPr>
        <p:txBody>
          <a:bodyPr vert="horz" wrap="square" lIns="228589" tIns="228589" rIns="228589" bIns="228589" rtlCol="0">
            <a:spAutoFit/>
          </a:bodyPr>
          <a:lstStyle>
            <a:lvl1pPr marL="0" indent="0" algn="l" defTabSz="914400" rtl="0" eaLnBrk="1" latinLnBrk="0" hangingPunct="1">
              <a:lnSpc>
                <a:spcPct val="90000"/>
              </a:lnSpc>
              <a:spcBef>
                <a:spcPts val="1000"/>
              </a:spcBef>
              <a:buFont typeface="Arial" panose="020B0604020202020204" pitchFamily="34" charset="0"/>
              <a:buNone/>
              <a:defRPr sz="583" kern="1200">
                <a:solidFill>
                  <a:schemeClr val="tx1"/>
                </a:solidFill>
                <a:latin typeface="Arial"/>
                <a:ea typeface="+mn-ea"/>
                <a:cs typeface="Arial"/>
              </a:defRPr>
            </a:lvl1pPr>
            <a:lvl2pPr marL="309497" indent="-119037" algn="l" defTabSz="914400" rtl="0" eaLnBrk="1" latinLnBrk="0" hangingPunct="1">
              <a:lnSpc>
                <a:spcPct val="90000"/>
              </a:lnSpc>
              <a:spcBef>
                <a:spcPts val="500"/>
              </a:spcBef>
              <a:buFont typeface="Arial" panose="020B0604020202020204" pitchFamily="34" charset="0"/>
              <a:buChar char="•"/>
              <a:defRPr sz="521" kern="1200">
                <a:solidFill>
                  <a:schemeClr val="tx1"/>
                </a:solidFill>
                <a:latin typeface="Trebuchet MS" pitchFamily="34" charset="0"/>
                <a:ea typeface="+mn-ea"/>
                <a:cs typeface="+mn-cs"/>
              </a:defRPr>
            </a:lvl2pPr>
            <a:lvl3pPr marL="428535" indent="-119037" algn="l" defTabSz="914400" rtl="0" eaLnBrk="1" latinLnBrk="0" hangingPunct="1">
              <a:lnSpc>
                <a:spcPct val="90000"/>
              </a:lnSpc>
              <a:spcBef>
                <a:spcPts val="500"/>
              </a:spcBef>
              <a:buFont typeface="Arial" panose="020B0604020202020204" pitchFamily="34" charset="0"/>
              <a:buChar char="•"/>
              <a:defRPr sz="521" kern="1200">
                <a:solidFill>
                  <a:schemeClr val="tx1"/>
                </a:solidFill>
                <a:latin typeface="Trebuchet MS" pitchFamily="34" charset="0"/>
                <a:ea typeface="+mn-ea"/>
                <a:cs typeface="+mn-cs"/>
              </a:defRPr>
            </a:lvl3pPr>
            <a:lvl4pPr marL="559476" indent="-130941" algn="l" defTabSz="914400" rtl="0" eaLnBrk="1" latinLnBrk="0" hangingPunct="1">
              <a:lnSpc>
                <a:spcPct val="90000"/>
              </a:lnSpc>
              <a:spcBef>
                <a:spcPts val="500"/>
              </a:spcBef>
              <a:buFont typeface="Arial" panose="020B0604020202020204" pitchFamily="34" charset="0"/>
              <a:buChar char="•"/>
              <a:defRPr sz="521" kern="1200">
                <a:solidFill>
                  <a:schemeClr val="tx1"/>
                </a:solidFill>
                <a:latin typeface="Trebuchet MS" pitchFamily="34" charset="0"/>
                <a:ea typeface="+mn-ea"/>
                <a:cs typeface="+mn-cs"/>
              </a:defRPr>
            </a:lvl4pPr>
            <a:lvl5pPr marL="654706" indent="-95230" algn="l" defTabSz="914400" rtl="0" eaLnBrk="1" latinLnBrk="0" hangingPunct="1">
              <a:lnSpc>
                <a:spcPct val="90000"/>
              </a:lnSpc>
              <a:spcBef>
                <a:spcPts val="500"/>
              </a:spcBef>
              <a:buFont typeface="Arial" panose="020B0604020202020204" pitchFamily="34" charset="0"/>
              <a:buChar char="•"/>
              <a:defRPr sz="521" kern="1200">
                <a:solidFill>
                  <a:schemeClr val="tx1"/>
                </a:solidFill>
                <a:latin typeface="Trebuchet M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sp>
        <p:nvSpPr>
          <p:cNvPr id="19" name="Text Placeholder 4">
            <a:extLst>
              <a:ext uri="{FF2B5EF4-FFF2-40B4-BE49-F238E27FC236}">
                <a16:creationId xmlns:a16="http://schemas.microsoft.com/office/drawing/2014/main" id="{BB5CD9B6-1B82-8348-832C-6DA4488B23D0}"/>
              </a:ext>
            </a:extLst>
          </p:cNvPr>
          <p:cNvSpPr txBox="1">
            <a:spLocks/>
          </p:cNvSpPr>
          <p:nvPr/>
        </p:nvSpPr>
        <p:spPr>
          <a:xfrm>
            <a:off x="10130292" y="2047553"/>
            <a:ext cx="1710772" cy="849455"/>
          </a:xfrm>
          <a:prstGeom prst="rect">
            <a:avLst/>
          </a:prstGeom>
          <a:solidFill>
            <a:srgbClr val="E2F3F9"/>
          </a:solidFill>
        </p:spPr>
        <p:txBody>
          <a:bodyPr vert="horz" wrap="square" lIns="91436" tIns="91436" rIns="91436" bIns="91436" rtlCol="0"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771" b="1" u="sng" kern="1200" baseline="0">
                <a:solidFill>
                  <a:schemeClr val="accent5">
                    <a:lumMod val="50000"/>
                  </a:schemeClr>
                </a:solidFill>
                <a:latin typeface="Arial"/>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i="1" dirty="0"/>
              <a:t>Jurisdiction Ecclesiastic Jurisdictional Accreditation</a:t>
            </a:r>
          </a:p>
        </p:txBody>
      </p:sp>
    </p:spTree>
    <p:extLst>
      <p:ext uri="{BB962C8B-B14F-4D97-AF65-F5344CB8AC3E}">
        <p14:creationId xmlns:p14="http://schemas.microsoft.com/office/powerpoint/2010/main" val="3931121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325" y="238070"/>
            <a:ext cx="10515600" cy="688171"/>
          </a:xfrm>
        </p:spPr>
        <p:txBody>
          <a:bodyPr>
            <a:noAutofit/>
          </a:bodyPr>
          <a:lstStyle/>
          <a:p>
            <a:pPr algn="ctr"/>
            <a:r>
              <a:rPr lang="en-US" sz="2800" b="1" i="1" dirty="0">
                <a:solidFill>
                  <a:schemeClr val="bg1"/>
                </a:solidFill>
              </a:rPr>
              <a:t>Educational Metric/Matrix:</a:t>
            </a:r>
            <a:endParaRPr lang="en-US" sz="2800" dirty="0">
              <a:solidFill>
                <a:schemeClr val="bg1"/>
              </a:solidFill>
            </a:endParaRPr>
          </a:p>
        </p:txBody>
      </p:sp>
      <p:graphicFrame>
        <p:nvGraphicFramePr>
          <p:cNvPr id="4" name="Table 3"/>
          <p:cNvGraphicFramePr>
            <a:graphicFrameLocks noGrp="1"/>
          </p:cNvGraphicFramePr>
          <p:nvPr/>
        </p:nvGraphicFramePr>
        <p:xfrm>
          <a:off x="308290" y="1167946"/>
          <a:ext cx="11602056" cy="5118735"/>
        </p:xfrm>
        <a:graphic>
          <a:graphicData uri="http://schemas.openxmlformats.org/drawingml/2006/table">
            <a:tbl>
              <a:tblPr>
                <a:tableStyleId>{5C22544A-7EE6-4342-B048-85BDC9FD1C3A}</a:tableStyleId>
              </a:tblPr>
              <a:tblGrid>
                <a:gridCol w="4688848">
                  <a:extLst>
                    <a:ext uri="{9D8B030D-6E8A-4147-A177-3AD203B41FA5}">
                      <a16:colId xmlns:a16="http://schemas.microsoft.com/office/drawing/2014/main" val="2880963602"/>
                    </a:ext>
                  </a:extLst>
                </a:gridCol>
                <a:gridCol w="1175372">
                  <a:extLst>
                    <a:ext uri="{9D8B030D-6E8A-4147-A177-3AD203B41FA5}">
                      <a16:colId xmlns:a16="http://schemas.microsoft.com/office/drawing/2014/main" val="20000"/>
                    </a:ext>
                  </a:extLst>
                </a:gridCol>
                <a:gridCol w="1554524">
                  <a:extLst>
                    <a:ext uri="{9D8B030D-6E8A-4147-A177-3AD203B41FA5}">
                      <a16:colId xmlns:a16="http://schemas.microsoft.com/office/drawing/2014/main" val="20001"/>
                    </a:ext>
                  </a:extLst>
                </a:gridCol>
                <a:gridCol w="1491332">
                  <a:extLst>
                    <a:ext uri="{9D8B030D-6E8A-4147-A177-3AD203B41FA5}">
                      <a16:colId xmlns:a16="http://schemas.microsoft.com/office/drawing/2014/main" val="1111719650"/>
                    </a:ext>
                  </a:extLst>
                </a:gridCol>
                <a:gridCol w="2691980">
                  <a:extLst>
                    <a:ext uri="{9D8B030D-6E8A-4147-A177-3AD203B41FA5}">
                      <a16:colId xmlns:a16="http://schemas.microsoft.com/office/drawing/2014/main" val="635181516"/>
                    </a:ext>
                  </a:extLst>
                </a:gridCol>
              </a:tblGrid>
              <a:tr h="497205">
                <a:tc>
                  <a:txBody>
                    <a:bodyPr/>
                    <a:lstStyle/>
                    <a:p>
                      <a:pPr algn="ctr" fontAlgn="b"/>
                      <a:r>
                        <a:rPr lang="en-US" sz="1600" b="1" i="0" u="none" strike="noStrike" dirty="0">
                          <a:solidFill>
                            <a:srgbClr val="000000"/>
                          </a:solidFill>
                          <a:effectLst/>
                          <a:latin typeface="Calibri"/>
                        </a:rPr>
                        <a:t>Institution</a:t>
                      </a:r>
                    </a:p>
                  </a:txBody>
                  <a:tcPr marL="9525" marR="9525" marT="9525" marB="0" anchor="b">
                    <a:solidFill>
                      <a:schemeClr val="accent1">
                        <a:tint val="20000"/>
                      </a:schemeClr>
                    </a:solidFill>
                  </a:tcPr>
                </a:tc>
                <a:tc>
                  <a:txBody>
                    <a:bodyPr/>
                    <a:lstStyle/>
                    <a:p>
                      <a:pPr algn="ctr" fontAlgn="b"/>
                      <a:r>
                        <a:rPr lang="en-US" sz="1600" b="1" i="0" u="none" strike="noStrike" dirty="0">
                          <a:solidFill>
                            <a:srgbClr val="000000"/>
                          </a:solidFill>
                          <a:effectLst/>
                          <a:latin typeface="Calibri"/>
                        </a:rPr>
                        <a:t>Scope of Training</a:t>
                      </a:r>
                    </a:p>
                  </a:txBody>
                  <a:tcPr marL="9525" marR="9525" marT="9525" marB="0" anchor="b">
                    <a:solidFill>
                      <a:schemeClr val="accent1">
                        <a:tint val="20000"/>
                      </a:schemeClr>
                    </a:solidFill>
                  </a:tcPr>
                </a:tc>
                <a:tc>
                  <a:txBody>
                    <a:bodyPr/>
                    <a:lstStyle/>
                    <a:p>
                      <a:pPr algn="ctr" fontAlgn="b"/>
                      <a:r>
                        <a:rPr lang="en-US" sz="1600" b="1" i="0" u="none" strike="noStrike" dirty="0">
                          <a:solidFill>
                            <a:srgbClr val="000000"/>
                          </a:solidFill>
                          <a:effectLst/>
                          <a:latin typeface="Calibri"/>
                        </a:rPr>
                        <a:t>Responsible</a:t>
                      </a:r>
                    </a:p>
                  </a:txBody>
                  <a:tcPr marL="9525" marR="9525" marT="9525" marB="0" anchor="b">
                    <a:solidFill>
                      <a:schemeClr val="accent1">
                        <a:tint val="20000"/>
                      </a:schemeClr>
                    </a:solidFill>
                  </a:tcPr>
                </a:tc>
                <a:tc>
                  <a:txBody>
                    <a:bodyPr/>
                    <a:lstStyle/>
                    <a:p>
                      <a:pPr algn="ctr" fontAlgn="b"/>
                      <a:r>
                        <a:rPr lang="en-US" sz="1600" b="1" i="0" u="none" strike="noStrike" dirty="0">
                          <a:solidFill>
                            <a:srgbClr val="000000"/>
                          </a:solidFill>
                          <a:effectLst/>
                          <a:latin typeface="Calibri"/>
                        </a:rPr>
                        <a:t>Target Audience</a:t>
                      </a:r>
                    </a:p>
                  </a:txBody>
                  <a:tcPr marL="9525" marR="9525" marT="9525" marB="0" anchor="b">
                    <a:solidFill>
                      <a:schemeClr val="accent1">
                        <a:tint val="20000"/>
                      </a:schemeClr>
                    </a:solidFill>
                  </a:tcPr>
                </a:tc>
                <a:tc>
                  <a:txBody>
                    <a:bodyPr/>
                    <a:lstStyle/>
                    <a:p>
                      <a:pPr algn="ctr" fontAlgn="b"/>
                      <a:r>
                        <a:rPr lang="en-US" sz="1600" b="1" i="0" u="none" strike="noStrike" dirty="0">
                          <a:solidFill>
                            <a:srgbClr val="000000"/>
                          </a:solidFill>
                          <a:effectLst/>
                          <a:latin typeface="Calibri"/>
                        </a:rPr>
                        <a:t>Benefits</a:t>
                      </a:r>
                    </a:p>
                  </a:txBody>
                  <a:tcPr marL="9525" marR="9525" marT="9525" marB="0" anchor="b">
                    <a:solidFill>
                      <a:schemeClr val="accent1">
                        <a:tint val="20000"/>
                      </a:schemeClr>
                    </a:solidFill>
                  </a:tcPr>
                </a:tc>
                <a:extLst>
                  <a:ext uri="{0D108BD9-81ED-4DB2-BD59-A6C34878D82A}">
                    <a16:rowId xmlns:a16="http://schemas.microsoft.com/office/drawing/2014/main" val="10000"/>
                  </a:ext>
                </a:extLst>
              </a:tr>
              <a:tr h="3484245">
                <a:tc>
                  <a:txBody>
                    <a:bodyPr/>
                    <a:lstStyle/>
                    <a:p>
                      <a:pPr algn="l" fontAlgn="b"/>
                      <a:r>
                        <a:rPr lang="en-US" sz="1400" b="1" kern="1200" dirty="0">
                          <a:solidFill>
                            <a:schemeClr val="dk1"/>
                          </a:solidFill>
                          <a:effectLst/>
                          <a:latin typeface="+mn-lt"/>
                          <a:ea typeface="+mn-ea"/>
                          <a:cs typeface="+mn-cs"/>
                        </a:rPr>
                        <a:t>C.H. Mason Seminary</a:t>
                      </a:r>
                      <a:r>
                        <a:rPr lang="en-US" sz="1400" kern="1200" dirty="0">
                          <a:solidFill>
                            <a:schemeClr val="dk1"/>
                          </a:solidFill>
                          <a:effectLst/>
                          <a:latin typeface="+mn-lt"/>
                          <a:ea typeface="+mn-ea"/>
                          <a:cs typeface="+mn-cs"/>
                        </a:rPr>
                        <a:t>: </a:t>
                      </a:r>
                      <a:r>
                        <a:rPr lang="en-US" sz="1200" b="0" kern="1200" dirty="0">
                          <a:solidFill>
                            <a:schemeClr val="dk1"/>
                          </a:solidFill>
                          <a:effectLst/>
                          <a:latin typeface="+mn-lt"/>
                          <a:ea typeface="+mn-ea"/>
                          <a:cs typeface="+mn-cs"/>
                        </a:rPr>
                        <a:t>The Official School of the Church of God in Christ for post baccalaureate, professional, and academic studies in theology and religious education. The C.H. Mason Seminary trains men and women for the practice of traditional parish ministry, institutional chaplaincy, and for teaching and research in the theological disciplines. Through its affiliation with the Interdenominational Theological Center, the C.H. Mason Seminary is accredited by both Regional and National accrediting agencies Southern Association of Colleges and Schools (SACSOC) and the Association of Theological Schools in United States and Canada (ATS). </a:t>
                      </a:r>
                    </a:p>
                  </a:txBody>
                  <a:tcPr marL="9525" marR="9525" marT="9525" marB="0" anchor="ctr">
                    <a:solidFill>
                      <a:schemeClr val="accent1">
                        <a:tint val="2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0" kern="1200" dirty="0">
                          <a:solidFill>
                            <a:schemeClr val="dk1"/>
                          </a:solidFill>
                          <a:effectLst/>
                          <a:latin typeface="+mn-lt"/>
                          <a:ea typeface="+mn-ea"/>
                          <a:cs typeface="+mn-cs"/>
                        </a:rPr>
                        <a:t>Master of Divinity, Master of Arts in Christian Education, Doctor of Ministry; Certificate in Theology</a:t>
                      </a:r>
                      <a:r>
                        <a:rPr lang="en-US" sz="1400" kern="1200" dirty="0">
                          <a:solidFill>
                            <a:schemeClr val="dk1"/>
                          </a:solidFill>
                          <a:effectLst/>
                          <a:latin typeface="+mn-lt"/>
                          <a:ea typeface="+mn-ea"/>
                          <a:cs typeface="+mn-cs"/>
                        </a:rPr>
                        <a:t> </a:t>
                      </a:r>
                      <a:endParaRPr lang="en-US" sz="1400" b="0" i="0" u="none" strike="noStrike" dirty="0">
                        <a:solidFill>
                          <a:srgbClr val="000000"/>
                        </a:solidFill>
                        <a:effectLst/>
                        <a:latin typeface="Calibri"/>
                      </a:endParaRPr>
                    </a:p>
                  </a:txBody>
                  <a:tcPr marL="9144" marR="9525" marT="9525" marB="0" anchor="ctr">
                    <a:solidFill>
                      <a:schemeClr val="accent1">
                        <a:tint val="20000"/>
                      </a:schemeClr>
                    </a:solidFill>
                  </a:tcPr>
                </a:tc>
                <a:tc>
                  <a:txBody>
                    <a:bodyPr/>
                    <a:lstStyle/>
                    <a:p>
                      <a:pPr algn="ctr" fontAlgn="b"/>
                      <a:r>
                        <a:rPr lang="en-US" sz="1400" b="0" i="0" u="none" strike="noStrike" dirty="0">
                          <a:solidFill>
                            <a:srgbClr val="000000"/>
                          </a:solidFill>
                          <a:effectLst/>
                          <a:latin typeface="Calibri"/>
                        </a:rPr>
                        <a:t>Dean of the Seminary</a:t>
                      </a:r>
                    </a:p>
                  </a:txBody>
                  <a:tcPr marL="9525" marR="9525" marT="9525" marB="0" anchor="ctr">
                    <a:solidFill>
                      <a:schemeClr val="accent1">
                        <a:tint val="20000"/>
                      </a:schemeClr>
                    </a:solidFill>
                  </a:tcPr>
                </a:tc>
                <a:tc>
                  <a:txBody>
                    <a:bodyPr/>
                    <a:lstStyle/>
                    <a:p>
                      <a:pPr algn="l" fontAlgn="b"/>
                      <a:r>
                        <a:rPr lang="en-US" sz="1200" b="0" kern="1200" dirty="0">
                          <a:solidFill>
                            <a:schemeClr val="dk1"/>
                          </a:solidFill>
                          <a:effectLst/>
                          <a:latin typeface="+mn-lt"/>
                          <a:ea typeface="+mn-ea"/>
                          <a:cs typeface="+mn-cs"/>
                        </a:rPr>
                        <a:t>Primary audience is graduates of accredited four-year colleges and universities. A nine-month Certificate Program in Theology is available for persons who have not obtained a degree from an accredited four-year college or university. </a:t>
                      </a:r>
                    </a:p>
                  </a:txBody>
                  <a:tcPr marL="9525" marR="9525" marT="9525" marB="0" anchor="ctr">
                    <a:solidFill>
                      <a:schemeClr val="accent1">
                        <a:tint val="20000"/>
                      </a:schemeClr>
                    </a:solidFill>
                  </a:tcPr>
                </a:tc>
                <a:tc>
                  <a:txBody>
                    <a:bodyPr/>
                    <a:lstStyle/>
                    <a:p>
                      <a:r>
                        <a:rPr lang="en-US" sz="1200" b="0" kern="1200" dirty="0">
                          <a:solidFill>
                            <a:schemeClr val="dk1"/>
                          </a:solidFill>
                          <a:effectLst/>
                          <a:latin typeface="+mn-lt"/>
                          <a:ea typeface="+mn-ea"/>
                          <a:cs typeface="+mn-cs"/>
                        </a:rPr>
                        <a:t>Instruction and training occurs in an Interdenominational context; faculty have terminal degrees in theology from top-tier research institutions in the United States; School is located in Atlanta, Georgia and at the historic Atlanta University Center; Online Education, Award Winning Robert W. Woodruff Library (RWWL; RWWL houses an extensive collection in Black Religious Studies and a collection of material on the COGIC; provides the official professional credentials for institutional ministries; a participant in Federal Financial Aid programs; a participant in COGIC Financial Aid assistance; a launch pad for admittance into earned doctorate programs at major accredited research institutions in the United States. </a:t>
                      </a:r>
                    </a:p>
                  </a:txBody>
                  <a:tcPr marL="9525" marR="9525" marT="9525" marB="0" anchor="ctr">
                    <a:solidFill>
                      <a:schemeClr val="accent1">
                        <a:tint val="20000"/>
                      </a:schemeClr>
                    </a:solidFill>
                  </a:tcPr>
                </a:tc>
                <a:extLst>
                  <a:ext uri="{0D108BD9-81ED-4DB2-BD59-A6C34878D82A}">
                    <a16:rowId xmlns:a16="http://schemas.microsoft.com/office/drawing/2014/main" val="10001"/>
                  </a:ext>
                </a:extLst>
              </a:tr>
              <a:tr h="1137285">
                <a:tc>
                  <a:txBody>
                    <a:bodyPr/>
                    <a:lstStyle/>
                    <a:p>
                      <a:pPr algn="l" fontAlgn="b"/>
                      <a:r>
                        <a:rPr lang="en-US" sz="1400" b="1" kern="1200" dirty="0">
                          <a:solidFill>
                            <a:schemeClr val="dk1"/>
                          </a:solidFill>
                          <a:effectLst/>
                          <a:latin typeface="+mn-lt"/>
                          <a:ea typeface="+mn-ea"/>
                          <a:cs typeface="+mn-cs"/>
                        </a:rPr>
                        <a:t>All Saints Bible College</a:t>
                      </a:r>
                      <a:r>
                        <a:rPr lang="en-US" sz="1400" kern="1200" dirty="0">
                          <a:solidFill>
                            <a:schemeClr val="dk1"/>
                          </a:solidFill>
                          <a:effectLst/>
                          <a:latin typeface="+mn-lt"/>
                          <a:ea typeface="+mn-ea"/>
                          <a:cs typeface="+mn-cs"/>
                        </a:rPr>
                        <a:t>: </a:t>
                      </a:r>
                      <a:r>
                        <a:rPr lang="en-US" sz="1200" kern="1200" dirty="0">
                          <a:solidFill>
                            <a:schemeClr val="dk1"/>
                          </a:solidFill>
                          <a:effectLst/>
                          <a:latin typeface="+mn-lt"/>
                          <a:ea typeface="+mn-ea"/>
                          <a:cs typeface="+mn-cs"/>
                        </a:rPr>
                        <a:t>Awards he academic certification and one of the credentialing educational program for the Standardized ordination curriculum </a:t>
                      </a:r>
                      <a:r>
                        <a:rPr lang="en-US" sz="1200" b="1" kern="1200" dirty="0">
                          <a:solidFill>
                            <a:schemeClr val="dk1"/>
                          </a:solidFill>
                          <a:effectLst/>
                          <a:latin typeface="+mn-lt"/>
                          <a:ea typeface="+mn-ea"/>
                          <a:cs typeface="+mn-cs"/>
                        </a:rPr>
                        <a:t>awarding associates and bachelors degrees to matriculating students</a:t>
                      </a:r>
                      <a:r>
                        <a:rPr lang="en-US" sz="1200" kern="1200" dirty="0">
                          <a:solidFill>
                            <a:schemeClr val="dk1"/>
                          </a:solidFill>
                          <a:effectLst/>
                          <a:latin typeface="+mn-lt"/>
                          <a:ea typeface="+mn-ea"/>
                          <a:cs typeface="+mn-cs"/>
                        </a:rPr>
                        <a:t>. Upon completion, students will be encouraged to attend C.H. Mason Seminary for Masters and or Doctorate studies.  </a:t>
                      </a:r>
                    </a:p>
                    <a:p>
                      <a:pPr algn="l" fontAlgn="b"/>
                      <a:endParaRPr lang="en-US" sz="1200" b="0" i="0" u="none" strike="noStrike" dirty="0">
                        <a:solidFill>
                          <a:srgbClr val="000000"/>
                        </a:solidFill>
                        <a:effectLst/>
                        <a:latin typeface="Calibri"/>
                      </a:endParaRPr>
                    </a:p>
                  </a:txBody>
                  <a:tcPr marL="9525" marR="9525" marT="9525" marB="0" anchor="ctr">
                    <a:solidFill>
                      <a:schemeClr val="accent1">
                        <a:tint val="20000"/>
                      </a:schemeClr>
                    </a:solidFill>
                  </a:tcPr>
                </a:tc>
                <a:tc>
                  <a:txBody>
                    <a:bodyPr/>
                    <a:lstStyle/>
                    <a:p>
                      <a:pPr algn="l" fontAlgn="b"/>
                      <a:r>
                        <a:rPr lang="en-US" sz="1400" kern="1200" dirty="0">
                          <a:solidFill>
                            <a:schemeClr val="dk1"/>
                          </a:solidFill>
                          <a:effectLst/>
                          <a:latin typeface="+mn-lt"/>
                          <a:ea typeface="+mn-ea"/>
                          <a:cs typeface="+mn-cs"/>
                        </a:rPr>
                        <a:t>Certificate, Associates, Bachelor, SOC Laity/License/</a:t>
                      </a:r>
                    </a:p>
                    <a:p>
                      <a:pPr algn="l" fontAlgn="b"/>
                      <a:r>
                        <a:rPr lang="en-US" sz="1400" kern="1200" dirty="0">
                          <a:solidFill>
                            <a:schemeClr val="dk1"/>
                          </a:solidFill>
                          <a:effectLst/>
                          <a:latin typeface="+mn-lt"/>
                          <a:ea typeface="+mn-ea"/>
                          <a:cs typeface="+mn-cs"/>
                        </a:rPr>
                        <a:t>Academics</a:t>
                      </a:r>
                      <a:r>
                        <a:rPr lang="en-US" sz="1400" dirty="0">
                          <a:effectLst/>
                        </a:rPr>
                        <a:t> </a:t>
                      </a:r>
                      <a:endParaRPr lang="en-US" sz="1400" b="0" i="0" u="none" strike="noStrike" dirty="0">
                        <a:solidFill>
                          <a:srgbClr val="000000"/>
                        </a:solidFill>
                        <a:effectLst/>
                        <a:latin typeface="Calibri"/>
                      </a:endParaRPr>
                    </a:p>
                  </a:txBody>
                  <a:tcPr marL="9525" marR="9525" marT="9525" marB="0" anchor="ctr">
                    <a:solidFill>
                      <a:schemeClr val="accent1">
                        <a:tint val="20000"/>
                      </a:schemeClr>
                    </a:solidFill>
                  </a:tcPr>
                </a:tc>
                <a:tc>
                  <a:txBody>
                    <a:bodyPr/>
                    <a:lstStyle/>
                    <a:p>
                      <a:pPr algn="ctr" fontAlgn="b"/>
                      <a:r>
                        <a:rPr lang="en-US" sz="1400" b="0" i="0" u="none" strike="noStrike" dirty="0">
                          <a:solidFill>
                            <a:srgbClr val="000000"/>
                          </a:solidFill>
                          <a:effectLst/>
                          <a:latin typeface="Calibri"/>
                        </a:rPr>
                        <a:t>President and Board of Directors</a:t>
                      </a:r>
                    </a:p>
                  </a:txBody>
                  <a:tcPr marL="9525" marR="9525" marT="9525" marB="0" anchor="ctr">
                    <a:solidFill>
                      <a:schemeClr val="accent1">
                        <a:tint val="2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1800" u="none" strike="noStrike" kern="1200" dirty="0">
                        <a:solidFill>
                          <a:schemeClr val="dk1"/>
                        </a:solidFill>
                        <a:effectLst/>
                        <a:latin typeface="+mn-lt"/>
                        <a:ea typeface="+mn-ea"/>
                        <a:cs typeface="+mn-cs"/>
                      </a:endParaRPr>
                    </a:p>
                    <a:p>
                      <a:pPr algn="l" fontAlgn="b"/>
                      <a:r>
                        <a:rPr lang="en-US" sz="1400" kern="1200" dirty="0">
                          <a:solidFill>
                            <a:schemeClr val="dk1"/>
                          </a:solidFill>
                          <a:effectLst/>
                          <a:latin typeface="+mn-lt"/>
                          <a:ea typeface="+mn-ea"/>
                          <a:cs typeface="+mn-cs"/>
                        </a:rPr>
                        <a:t>Laity/License/</a:t>
                      </a:r>
                    </a:p>
                    <a:p>
                      <a:pPr algn="l" fontAlgn="b"/>
                      <a:r>
                        <a:rPr lang="en-US" sz="1400" kern="1200" dirty="0">
                          <a:solidFill>
                            <a:schemeClr val="dk1"/>
                          </a:solidFill>
                          <a:effectLst/>
                          <a:latin typeface="+mn-lt"/>
                          <a:ea typeface="+mn-ea"/>
                          <a:cs typeface="+mn-cs"/>
                        </a:rPr>
                        <a:t>Academics</a:t>
                      </a:r>
                      <a:r>
                        <a:rPr lang="en-US" sz="1400" dirty="0">
                          <a:effectLst/>
                        </a:rPr>
                        <a:t> </a:t>
                      </a:r>
                      <a:endParaRPr lang="en-US" sz="1400" b="0" i="0" u="none" strike="noStrike" dirty="0">
                        <a:solidFill>
                          <a:srgbClr val="000000"/>
                        </a:solidFill>
                        <a:effectLst/>
                        <a:latin typeface="Calibri"/>
                      </a:endParaRPr>
                    </a:p>
                  </a:txBody>
                  <a:tcPr marL="9525" marR="9525" marT="9525" marB="0" anchor="ctr">
                    <a:solidFill>
                      <a:schemeClr val="accent1">
                        <a:tint val="2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kern="1200" dirty="0">
                          <a:solidFill>
                            <a:schemeClr val="dk1"/>
                          </a:solidFill>
                          <a:effectLst/>
                          <a:latin typeface="+mn-lt"/>
                          <a:ea typeface="+mn-ea"/>
                          <a:cs typeface="+mn-cs"/>
                        </a:rPr>
                        <a:t>Centralized platform, Global  Access, Stream line education system, consistency of deployment across the land and in multiple languages, Standardized Ordination  Curriculum</a:t>
                      </a:r>
                    </a:p>
                  </a:txBody>
                  <a:tcPr marL="9525" marR="9525" marT="9525" marB="0" anchor="ctr">
                    <a:solidFill>
                      <a:schemeClr val="accent1">
                        <a:tint val="2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0788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325" y="250770"/>
            <a:ext cx="10515600" cy="688171"/>
          </a:xfrm>
        </p:spPr>
        <p:txBody>
          <a:bodyPr>
            <a:noAutofit/>
          </a:bodyPr>
          <a:lstStyle/>
          <a:p>
            <a:pPr algn="ctr"/>
            <a:r>
              <a:rPr lang="en-US" sz="2800" b="1" i="1" dirty="0">
                <a:solidFill>
                  <a:schemeClr val="bg1"/>
                </a:solidFill>
              </a:rPr>
              <a:t>Educational Metric/Matrix:</a:t>
            </a:r>
            <a:endParaRPr lang="en-US" sz="2800" dirty="0">
              <a:solidFill>
                <a:schemeClr val="bg1"/>
              </a:solidFill>
            </a:endParaRPr>
          </a:p>
        </p:txBody>
      </p:sp>
      <p:graphicFrame>
        <p:nvGraphicFramePr>
          <p:cNvPr id="4" name="Table 3"/>
          <p:cNvGraphicFramePr>
            <a:graphicFrameLocks noGrp="1"/>
          </p:cNvGraphicFramePr>
          <p:nvPr/>
        </p:nvGraphicFramePr>
        <p:xfrm>
          <a:off x="308290" y="1155245"/>
          <a:ext cx="11602056" cy="3764280"/>
        </p:xfrm>
        <a:graphic>
          <a:graphicData uri="http://schemas.openxmlformats.org/drawingml/2006/table">
            <a:tbl>
              <a:tblPr>
                <a:tableStyleId>{5C22544A-7EE6-4342-B048-85BDC9FD1C3A}</a:tableStyleId>
              </a:tblPr>
              <a:tblGrid>
                <a:gridCol w="4688848">
                  <a:extLst>
                    <a:ext uri="{9D8B030D-6E8A-4147-A177-3AD203B41FA5}">
                      <a16:colId xmlns:a16="http://schemas.microsoft.com/office/drawing/2014/main" val="2880963602"/>
                    </a:ext>
                  </a:extLst>
                </a:gridCol>
                <a:gridCol w="1175372">
                  <a:extLst>
                    <a:ext uri="{9D8B030D-6E8A-4147-A177-3AD203B41FA5}">
                      <a16:colId xmlns:a16="http://schemas.microsoft.com/office/drawing/2014/main" val="20000"/>
                    </a:ext>
                  </a:extLst>
                </a:gridCol>
                <a:gridCol w="1554524">
                  <a:extLst>
                    <a:ext uri="{9D8B030D-6E8A-4147-A177-3AD203B41FA5}">
                      <a16:colId xmlns:a16="http://schemas.microsoft.com/office/drawing/2014/main" val="20001"/>
                    </a:ext>
                  </a:extLst>
                </a:gridCol>
                <a:gridCol w="1491332">
                  <a:extLst>
                    <a:ext uri="{9D8B030D-6E8A-4147-A177-3AD203B41FA5}">
                      <a16:colId xmlns:a16="http://schemas.microsoft.com/office/drawing/2014/main" val="1111719650"/>
                    </a:ext>
                  </a:extLst>
                </a:gridCol>
                <a:gridCol w="2691980">
                  <a:extLst>
                    <a:ext uri="{9D8B030D-6E8A-4147-A177-3AD203B41FA5}">
                      <a16:colId xmlns:a16="http://schemas.microsoft.com/office/drawing/2014/main" val="635181516"/>
                    </a:ext>
                  </a:extLst>
                </a:gridCol>
              </a:tblGrid>
              <a:tr h="497205">
                <a:tc>
                  <a:txBody>
                    <a:bodyPr/>
                    <a:lstStyle/>
                    <a:p>
                      <a:pPr algn="ctr" fontAlgn="b"/>
                      <a:r>
                        <a:rPr lang="en-US" sz="1600" b="1" i="0" u="none" strike="noStrike" dirty="0">
                          <a:solidFill>
                            <a:srgbClr val="000000"/>
                          </a:solidFill>
                          <a:effectLst/>
                          <a:latin typeface="Calibri"/>
                        </a:rPr>
                        <a:t>Institution</a:t>
                      </a:r>
                    </a:p>
                  </a:txBody>
                  <a:tcPr marL="9525" marR="9525" marT="9525" marB="0" anchor="b">
                    <a:solidFill>
                      <a:schemeClr val="accent1">
                        <a:tint val="20000"/>
                      </a:schemeClr>
                    </a:solidFill>
                  </a:tcPr>
                </a:tc>
                <a:tc>
                  <a:txBody>
                    <a:bodyPr/>
                    <a:lstStyle/>
                    <a:p>
                      <a:pPr algn="ctr" fontAlgn="b"/>
                      <a:r>
                        <a:rPr lang="en-US" sz="1600" b="1" i="0" u="none" strike="noStrike" dirty="0">
                          <a:solidFill>
                            <a:srgbClr val="000000"/>
                          </a:solidFill>
                          <a:effectLst/>
                          <a:latin typeface="Calibri"/>
                        </a:rPr>
                        <a:t>Scope of Training</a:t>
                      </a:r>
                    </a:p>
                  </a:txBody>
                  <a:tcPr marL="9525" marR="9525" marT="9525" marB="0" anchor="b">
                    <a:solidFill>
                      <a:schemeClr val="accent1">
                        <a:tint val="20000"/>
                      </a:schemeClr>
                    </a:solidFill>
                  </a:tcPr>
                </a:tc>
                <a:tc>
                  <a:txBody>
                    <a:bodyPr/>
                    <a:lstStyle/>
                    <a:p>
                      <a:pPr algn="ctr" fontAlgn="b"/>
                      <a:r>
                        <a:rPr lang="en-US" sz="1600" b="1" i="0" u="none" strike="noStrike" dirty="0">
                          <a:solidFill>
                            <a:srgbClr val="000000"/>
                          </a:solidFill>
                          <a:effectLst/>
                          <a:latin typeface="Calibri"/>
                        </a:rPr>
                        <a:t>Responsible</a:t>
                      </a:r>
                    </a:p>
                  </a:txBody>
                  <a:tcPr marL="9525" marR="9525" marT="9525" marB="0" anchor="b">
                    <a:solidFill>
                      <a:schemeClr val="accent1">
                        <a:tint val="20000"/>
                      </a:schemeClr>
                    </a:solidFill>
                  </a:tcPr>
                </a:tc>
                <a:tc>
                  <a:txBody>
                    <a:bodyPr/>
                    <a:lstStyle/>
                    <a:p>
                      <a:pPr algn="ctr" fontAlgn="b"/>
                      <a:r>
                        <a:rPr lang="en-US" sz="1600" b="1" i="0" u="none" strike="noStrike" dirty="0">
                          <a:solidFill>
                            <a:srgbClr val="000000"/>
                          </a:solidFill>
                          <a:effectLst/>
                          <a:latin typeface="Calibri"/>
                        </a:rPr>
                        <a:t>Target Audience</a:t>
                      </a:r>
                    </a:p>
                  </a:txBody>
                  <a:tcPr marL="9525" marR="9525" marT="9525" marB="0" anchor="b">
                    <a:solidFill>
                      <a:schemeClr val="accent1">
                        <a:tint val="20000"/>
                      </a:schemeClr>
                    </a:solidFill>
                  </a:tcPr>
                </a:tc>
                <a:tc>
                  <a:txBody>
                    <a:bodyPr/>
                    <a:lstStyle/>
                    <a:p>
                      <a:pPr algn="ctr" fontAlgn="b"/>
                      <a:r>
                        <a:rPr lang="en-US" sz="1600" b="1" i="0" u="none" strike="noStrike" dirty="0">
                          <a:solidFill>
                            <a:srgbClr val="000000"/>
                          </a:solidFill>
                          <a:effectLst/>
                          <a:latin typeface="Calibri"/>
                        </a:rPr>
                        <a:t>Benefits</a:t>
                      </a:r>
                    </a:p>
                  </a:txBody>
                  <a:tcPr marL="9525" marR="9525" marT="9525" marB="0" anchor="b">
                    <a:solidFill>
                      <a:schemeClr val="accent1">
                        <a:tint val="20000"/>
                      </a:schemeClr>
                    </a:solidFill>
                  </a:tcPr>
                </a:tc>
                <a:extLst>
                  <a:ext uri="{0D108BD9-81ED-4DB2-BD59-A6C34878D82A}">
                    <a16:rowId xmlns:a16="http://schemas.microsoft.com/office/drawing/2014/main" val="10000"/>
                  </a:ext>
                </a:extLst>
              </a:tr>
              <a:tr h="1089025">
                <a:tc>
                  <a:txBody>
                    <a:bodyPr/>
                    <a:lstStyle/>
                    <a:p>
                      <a:pPr algn="l" fontAlgn="b"/>
                      <a:r>
                        <a:rPr lang="en-US" sz="1400" b="1" kern="1200" dirty="0">
                          <a:solidFill>
                            <a:schemeClr val="dk1"/>
                          </a:solidFill>
                          <a:effectLst/>
                          <a:latin typeface="+mn-lt"/>
                          <a:ea typeface="+mn-ea"/>
                          <a:cs typeface="+mn-cs"/>
                        </a:rPr>
                        <a:t>CHMJI</a:t>
                      </a:r>
                      <a:r>
                        <a:rPr lang="en-US" sz="1400" b="0" kern="1200" dirty="0">
                          <a:solidFill>
                            <a:schemeClr val="dk1"/>
                          </a:solidFill>
                          <a:effectLst/>
                          <a:latin typeface="+mn-lt"/>
                          <a:ea typeface="+mn-ea"/>
                          <a:cs typeface="+mn-cs"/>
                        </a:rPr>
                        <a:t>:  </a:t>
                      </a:r>
                      <a:r>
                        <a:rPr lang="en-US" sz="1200" b="0" kern="1200" dirty="0">
                          <a:solidFill>
                            <a:schemeClr val="dk1"/>
                          </a:solidFill>
                          <a:effectLst/>
                          <a:latin typeface="+mn-lt"/>
                          <a:ea typeface="+mn-ea"/>
                          <a:cs typeface="+mn-cs"/>
                        </a:rPr>
                        <a:t>T</a:t>
                      </a:r>
                      <a:r>
                        <a:rPr lang="en-US" sz="1200" kern="1200" dirty="0">
                          <a:solidFill>
                            <a:schemeClr val="dk1"/>
                          </a:solidFill>
                          <a:effectLst/>
                          <a:latin typeface="+mn-lt"/>
                          <a:ea typeface="+mn-ea"/>
                          <a:cs typeface="+mn-cs"/>
                        </a:rPr>
                        <a:t>he local and regional access point for laity and clergy throughout the footprint of the denomination. The institutes throughout the United States and abroad will encourage enrollment in ALL SAINTS upon completion of the certificate program for those desiring academic and theological advancement.</a:t>
                      </a:r>
                      <a:r>
                        <a:rPr lang="en-US" sz="1200" dirty="0">
                          <a:effectLst/>
                        </a:rPr>
                        <a:t> </a:t>
                      </a:r>
                      <a:endParaRPr lang="en-US" sz="1200" b="1" i="0" u="none" strike="noStrike" dirty="0">
                        <a:solidFill>
                          <a:srgbClr val="000000"/>
                        </a:solidFill>
                        <a:effectLst/>
                        <a:latin typeface="Calibri"/>
                      </a:endParaRPr>
                    </a:p>
                  </a:txBody>
                  <a:tcPr marL="9525" marR="9525" marT="9525" marB="0" anchor="ctr">
                    <a:solidFill>
                      <a:schemeClr val="accent1">
                        <a:tint val="20000"/>
                      </a:schemeClr>
                    </a:solidFill>
                  </a:tcPr>
                </a:tc>
                <a:tc>
                  <a:txBody>
                    <a:bodyPr/>
                    <a:lstStyle/>
                    <a:p>
                      <a:pPr algn="l" fontAlgn="b"/>
                      <a:r>
                        <a:rPr lang="en-US" sz="1400" kern="1200" dirty="0">
                          <a:solidFill>
                            <a:schemeClr val="dk1"/>
                          </a:solidFill>
                          <a:effectLst/>
                          <a:latin typeface="+mn-lt"/>
                          <a:ea typeface="+mn-ea"/>
                          <a:cs typeface="+mn-cs"/>
                        </a:rPr>
                        <a:t>Credentialing Education Certificate </a:t>
                      </a:r>
                      <a:endParaRPr lang="en-US" sz="1400" b="0" i="0" u="none" strike="noStrike" dirty="0">
                        <a:solidFill>
                          <a:srgbClr val="000000"/>
                        </a:solidFill>
                        <a:effectLst/>
                        <a:latin typeface="Calibri"/>
                      </a:endParaRPr>
                    </a:p>
                  </a:txBody>
                  <a:tcPr marL="9525" marR="9525" marT="9525" marB="0" anchor="ctr">
                    <a:solidFill>
                      <a:schemeClr val="accent1">
                        <a:tint val="20000"/>
                      </a:schemeClr>
                    </a:solidFill>
                  </a:tcPr>
                </a:tc>
                <a:tc>
                  <a:txBody>
                    <a:bodyPr/>
                    <a:lstStyle/>
                    <a:p>
                      <a:pPr algn="l" fontAlgn="b"/>
                      <a:endParaRPr lang="en-US" sz="1400" b="0" i="0" u="none" strike="noStrike" dirty="0">
                        <a:solidFill>
                          <a:srgbClr val="000000"/>
                        </a:solidFill>
                        <a:effectLst/>
                        <a:latin typeface="Calibri"/>
                      </a:endParaRPr>
                    </a:p>
                  </a:txBody>
                  <a:tcPr marL="9525" marR="9525" marT="9525" marB="0" anchor="ctr">
                    <a:solidFill>
                      <a:schemeClr val="accent1">
                        <a:tint val="2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en-US" sz="1800" u="none" strike="noStrike" kern="1200" dirty="0">
                        <a:solidFill>
                          <a:schemeClr val="dk1"/>
                        </a:solidFill>
                        <a:effectLst/>
                        <a:latin typeface="+mn-lt"/>
                        <a:ea typeface="+mn-ea"/>
                        <a:cs typeface="+mn-cs"/>
                      </a:endParaRPr>
                    </a:p>
                    <a:p>
                      <a:pPr algn="l" fontAlgn="b"/>
                      <a:r>
                        <a:rPr lang="en-US" sz="1400" kern="1200" dirty="0">
                          <a:solidFill>
                            <a:schemeClr val="dk1"/>
                          </a:solidFill>
                          <a:effectLst/>
                          <a:latin typeface="+mn-lt"/>
                          <a:ea typeface="+mn-ea"/>
                          <a:cs typeface="+mn-cs"/>
                        </a:rPr>
                        <a:t>Laity/License</a:t>
                      </a:r>
                      <a:endParaRPr lang="en-US" sz="1400" b="0" i="0" u="none" strike="noStrike" dirty="0">
                        <a:solidFill>
                          <a:srgbClr val="000000"/>
                        </a:solidFill>
                        <a:effectLst/>
                        <a:latin typeface="Calibri"/>
                      </a:endParaRPr>
                    </a:p>
                  </a:txBody>
                  <a:tcPr marL="9525" marR="9525" marT="9525" marB="0" anchor="ctr">
                    <a:solidFill>
                      <a:schemeClr val="accent1">
                        <a:tint val="2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kern="1200" dirty="0">
                          <a:solidFill>
                            <a:schemeClr val="dk1"/>
                          </a:solidFill>
                          <a:effectLst/>
                          <a:latin typeface="+mn-lt"/>
                          <a:ea typeface="+mn-ea"/>
                          <a:cs typeface="+mn-cs"/>
                        </a:rPr>
                        <a:t>Centralized platform, Global  Access, Stream line education system, consistency of deployment across the land and in multiple languages, Standardized Ordination  Curriculum</a:t>
                      </a:r>
                    </a:p>
                  </a:txBody>
                  <a:tcPr marL="9525" marR="9525" marT="9525" marB="0" anchor="ctr">
                    <a:solidFill>
                      <a:schemeClr val="accent1">
                        <a:tint val="20000"/>
                      </a:schemeClr>
                    </a:solidFill>
                  </a:tcPr>
                </a:tc>
                <a:extLst>
                  <a:ext uri="{0D108BD9-81ED-4DB2-BD59-A6C34878D82A}">
                    <a16:rowId xmlns:a16="http://schemas.microsoft.com/office/drawing/2014/main" val="10003"/>
                  </a:ext>
                </a:extLst>
              </a:tr>
              <a:tr h="1089025">
                <a:tc>
                  <a:txBody>
                    <a:bodyPr/>
                    <a:lstStyle/>
                    <a:p>
                      <a:pPr algn="l" fontAlgn="b"/>
                      <a:r>
                        <a:rPr lang="en-US" sz="1400" b="1" kern="1200" dirty="0">
                          <a:solidFill>
                            <a:schemeClr val="dk1"/>
                          </a:solidFill>
                          <a:effectLst/>
                          <a:latin typeface="+mn-lt"/>
                          <a:ea typeface="+mn-ea"/>
                          <a:cs typeface="+mn-cs"/>
                        </a:rPr>
                        <a:t>GCPE Institute</a:t>
                      </a:r>
                      <a:r>
                        <a:rPr lang="en-US" sz="1400" b="0" kern="1200" dirty="0">
                          <a:solidFill>
                            <a:schemeClr val="dk1"/>
                          </a:solidFill>
                          <a:effectLst/>
                          <a:latin typeface="+mn-lt"/>
                          <a:ea typeface="+mn-ea"/>
                          <a:cs typeface="+mn-cs"/>
                        </a:rPr>
                        <a:t>:  </a:t>
                      </a:r>
                      <a:endParaRPr lang="en-US" sz="1400" b="1" i="0" u="none" strike="noStrike" dirty="0">
                        <a:solidFill>
                          <a:srgbClr val="000000"/>
                        </a:solidFill>
                        <a:effectLst/>
                        <a:latin typeface="Calibri"/>
                      </a:endParaRPr>
                    </a:p>
                  </a:txBody>
                  <a:tcPr marL="9525" marR="9525" marT="9525" marB="0" anchor="ctr">
                    <a:solidFill>
                      <a:schemeClr val="accent1">
                        <a:tint val="20000"/>
                      </a:schemeClr>
                    </a:solidFill>
                  </a:tcPr>
                </a:tc>
                <a:tc>
                  <a:txBody>
                    <a:bodyPr/>
                    <a:lstStyle/>
                    <a:p>
                      <a:pPr algn="l" fontAlgn="b"/>
                      <a:r>
                        <a:rPr lang="en-US" sz="1400" kern="1200" dirty="0">
                          <a:solidFill>
                            <a:schemeClr val="dk1"/>
                          </a:solidFill>
                          <a:effectLst/>
                          <a:latin typeface="+mn-lt"/>
                          <a:ea typeface="+mn-ea"/>
                          <a:cs typeface="+mn-cs"/>
                        </a:rPr>
                        <a:t>Credentialing Education, Certified SOC Training </a:t>
                      </a:r>
                      <a:endParaRPr lang="en-US" sz="1400" b="0" i="0" u="none" strike="noStrike" dirty="0">
                        <a:solidFill>
                          <a:srgbClr val="000000"/>
                        </a:solidFill>
                        <a:effectLst/>
                        <a:latin typeface="Calibri"/>
                      </a:endParaRPr>
                    </a:p>
                  </a:txBody>
                  <a:tcPr marL="9525" marR="9525" marT="9525" marB="0" anchor="ctr">
                    <a:solidFill>
                      <a:schemeClr val="accent1">
                        <a:tint val="20000"/>
                      </a:schemeClr>
                    </a:solidFill>
                  </a:tcPr>
                </a:tc>
                <a:tc>
                  <a:txBody>
                    <a:bodyPr/>
                    <a:lstStyle/>
                    <a:p>
                      <a:pPr algn="l" fontAlgn="b"/>
                      <a:endParaRPr lang="en-US" sz="1400" b="0" i="0" u="none" strike="noStrike" dirty="0">
                        <a:solidFill>
                          <a:srgbClr val="000000"/>
                        </a:solidFill>
                        <a:effectLst/>
                        <a:latin typeface="Calibri"/>
                      </a:endParaRPr>
                    </a:p>
                  </a:txBody>
                  <a:tcPr marL="9525" marR="9525" marT="9525" marB="0" anchor="ctr">
                    <a:solidFill>
                      <a:schemeClr val="accent1">
                        <a:tint val="20000"/>
                      </a:schemeClr>
                    </a:solidFill>
                  </a:tcPr>
                </a:tc>
                <a:tc>
                  <a:txBody>
                    <a:bodyPr/>
                    <a:lstStyle/>
                    <a:p>
                      <a:pPr algn="l" fontAlgn="b"/>
                      <a:r>
                        <a:rPr lang="en-US" sz="1400" kern="1200" dirty="0">
                          <a:solidFill>
                            <a:schemeClr val="dk1"/>
                          </a:solidFill>
                          <a:effectLst/>
                          <a:latin typeface="+mn-lt"/>
                          <a:ea typeface="+mn-ea"/>
                          <a:cs typeface="+mn-cs"/>
                        </a:rPr>
                        <a:t>Pastors &amp; Elders</a:t>
                      </a:r>
                      <a:r>
                        <a:rPr lang="en-US" sz="1400" dirty="0">
                          <a:effectLst/>
                        </a:rPr>
                        <a:t> </a:t>
                      </a:r>
                      <a:endParaRPr lang="en-US" sz="1400" b="0" i="0" u="none" strike="noStrike" dirty="0">
                        <a:solidFill>
                          <a:srgbClr val="000000"/>
                        </a:solidFill>
                        <a:effectLst/>
                        <a:latin typeface="Calibri"/>
                      </a:endParaRPr>
                    </a:p>
                  </a:txBody>
                  <a:tcPr marL="9525" marR="9525" marT="9525" marB="0" anchor="ctr">
                    <a:solidFill>
                      <a:schemeClr val="accent1">
                        <a:tint val="2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kern="1200" dirty="0">
                          <a:solidFill>
                            <a:schemeClr val="dk1"/>
                          </a:solidFill>
                          <a:effectLst/>
                          <a:latin typeface="+mn-lt"/>
                          <a:ea typeface="+mn-ea"/>
                          <a:cs typeface="+mn-cs"/>
                        </a:rPr>
                        <a:t>Centralized platform, Global  Access, Stream line education system, consistency of deployment across the land and in multiple languages, Standardized Ordination  Curriculum</a:t>
                      </a:r>
                    </a:p>
                  </a:txBody>
                  <a:tcPr marL="9525" marR="9525" marT="9525" marB="0" anchor="ctr">
                    <a:solidFill>
                      <a:schemeClr val="accent1">
                        <a:tint val="20000"/>
                      </a:schemeClr>
                    </a:solidFill>
                  </a:tcPr>
                </a:tc>
                <a:extLst>
                  <a:ext uri="{0D108BD9-81ED-4DB2-BD59-A6C34878D82A}">
                    <a16:rowId xmlns:a16="http://schemas.microsoft.com/office/drawing/2014/main" val="10004"/>
                  </a:ext>
                </a:extLst>
              </a:tr>
              <a:tr h="1089025">
                <a:tc>
                  <a:txBody>
                    <a:bodyPr/>
                    <a:lstStyle/>
                    <a:p>
                      <a:pPr algn="l" fontAlgn="b"/>
                      <a:r>
                        <a:rPr lang="en-US" sz="1400" b="1" kern="1200" dirty="0">
                          <a:solidFill>
                            <a:schemeClr val="dk1"/>
                          </a:solidFill>
                          <a:effectLst/>
                          <a:latin typeface="+mn-lt"/>
                          <a:ea typeface="+mn-ea"/>
                          <a:cs typeface="+mn-cs"/>
                        </a:rPr>
                        <a:t>Dept of Women</a:t>
                      </a:r>
                      <a:r>
                        <a:rPr lang="en-US" sz="1400" b="0" kern="1200" dirty="0">
                          <a:solidFill>
                            <a:schemeClr val="dk1"/>
                          </a:solidFill>
                          <a:effectLst/>
                          <a:latin typeface="+mn-lt"/>
                          <a:ea typeface="+mn-ea"/>
                          <a:cs typeface="+mn-cs"/>
                        </a:rPr>
                        <a:t>:  </a:t>
                      </a:r>
                      <a:r>
                        <a:rPr lang="en-US" sz="1200" b="0" i="0" u="none" strike="noStrike" kern="1200" dirty="0">
                          <a:solidFill>
                            <a:schemeClr val="dk1"/>
                          </a:solidFill>
                          <a:effectLst/>
                          <a:latin typeface="+mn-lt"/>
                          <a:ea typeface="+mn-ea"/>
                          <a:cs typeface="+mn-cs"/>
                        </a:rPr>
                        <a:t>The Jurisdictional DOW access point for aligning the denominational requirements to distinct levels of licensure for women in ministry.</a:t>
                      </a:r>
                      <a:endParaRPr lang="en-US" sz="1200" b="1" i="0" u="none" strike="noStrike" dirty="0">
                        <a:solidFill>
                          <a:srgbClr val="000000"/>
                        </a:solidFill>
                        <a:effectLst/>
                        <a:latin typeface="Calibri"/>
                      </a:endParaRPr>
                    </a:p>
                  </a:txBody>
                  <a:tcPr marL="9525" marR="9525" marT="9525" marB="0" anchor="ctr">
                    <a:solidFill>
                      <a:schemeClr val="accent1">
                        <a:tint val="20000"/>
                      </a:schemeClr>
                    </a:solidFill>
                  </a:tcPr>
                </a:tc>
                <a:tc>
                  <a:txBody>
                    <a:bodyPr/>
                    <a:lstStyle/>
                    <a:p>
                      <a:pPr algn="l" fontAlgn="b"/>
                      <a:r>
                        <a:rPr lang="en-US" sz="1400" b="0" i="0" u="none" strike="noStrike" kern="1200" dirty="0">
                          <a:solidFill>
                            <a:schemeClr val="dk1"/>
                          </a:solidFill>
                          <a:effectLst/>
                          <a:latin typeface="+mn-lt"/>
                          <a:ea typeface="+mn-ea"/>
                          <a:cs typeface="+mn-cs"/>
                        </a:rPr>
                        <a:t>Certificate/</a:t>
                      </a:r>
                    </a:p>
                    <a:p>
                      <a:pPr algn="l" fontAlgn="b"/>
                      <a:r>
                        <a:rPr lang="en-US" sz="1400" b="0" i="0" u="none" strike="noStrike" kern="1200" dirty="0">
                          <a:solidFill>
                            <a:schemeClr val="dk1"/>
                          </a:solidFill>
                          <a:effectLst/>
                          <a:latin typeface="+mn-lt"/>
                          <a:ea typeface="+mn-ea"/>
                          <a:cs typeface="+mn-cs"/>
                        </a:rPr>
                        <a:t>Licensing</a:t>
                      </a:r>
                      <a:endParaRPr lang="en-US" sz="1400" b="0" i="0" u="none" strike="noStrike" dirty="0">
                        <a:solidFill>
                          <a:srgbClr val="000000"/>
                        </a:solidFill>
                        <a:effectLst/>
                        <a:latin typeface="Calibri"/>
                      </a:endParaRPr>
                    </a:p>
                  </a:txBody>
                  <a:tcPr marL="9525" marR="9525" marT="9525" marB="0" anchor="ctr">
                    <a:solidFill>
                      <a:schemeClr val="accent1">
                        <a:tint val="20000"/>
                      </a:schemeClr>
                    </a:solidFill>
                  </a:tcPr>
                </a:tc>
                <a:tc>
                  <a:txBody>
                    <a:bodyPr/>
                    <a:lstStyle/>
                    <a:p>
                      <a:pPr algn="l" fontAlgn="b"/>
                      <a:endParaRPr lang="en-US" sz="1400" b="0" i="0" u="none" strike="noStrike" dirty="0">
                        <a:solidFill>
                          <a:srgbClr val="000000"/>
                        </a:solidFill>
                        <a:effectLst/>
                        <a:latin typeface="Calibri"/>
                      </a:endParaRPr>
                    </a:p>
                  </a:txBody>
                  <a:tcPr marL="9525" marR="9525" marT="9525" marB="0" anchor="ctr">
                    <a:solidFill>
                      <a:schemeClr val="accent1">
                        <a:tint val="2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u="none" strike="noStrike" kern="1200" dirty="0">
                          <a:solidFill>
                            <a:schemeClr val="dk1"/>
                          </a:solidFill>
                          <a:effectLst/>
                          <a:latin typeface="+mn-lt"/>
                          <a:ea typeface="+mn-ea"/>
                          <a:cs typeface="+mn-cs"/>
                        </a:rPr>
                        <a:t>Non Credentialed Women</a:t>
                      </a:r>
                    </a:p>
                  </a:txBody>
                  <a:tcPr marL="9525" marR="9525" marT="9525" marB="0" anchor="ctr">
                    <a:solidFill>
                      <a:schemeClr val="accent1">
                        <a:tint val="2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kern="1200" dirty="0">
                          <a:solidFill>
                            <a:schemeClr val="dk1"/>
                          </a:solidFill>
                          <a:effectLst/>
                          <a:latin typeface="+mn-lt"/>
                          <a:ea typeface="+mn-ea"/>
                          <a:cs typeface="+mn-cs"/>
                        </a:rPr>
                        <a:t>Centralized platform, Global  Access, Stream line education system, consistency of deployment across the land and in multiple languages, Standardized Ordination  Curriculum</a:t>
                      </a:r>
                    </a:p>
                  </a:txBody>
                  <a:tcPr marL="9525" marR="9525" marT="9525" marB="0" anchor="ctr">
                    <a:solidFill>
                      <a:schemeClr val="accent1">
                        <a:tint val="20000"/>
                      </a:schemeClr>
                    </a:solidFill>
                  </a:tcPr>
                </a:tc>
                <a:extLst>
                  <a:ext uri="{0D108BD9-81ED-4DB2-BD59-A6C34878D82A}">
                    <a16:rowId xmlns:a16="http://schemas.microsoft.com/office/drawing/2014/main" val="3910785195"/>
                  </a:ext>
                </a:extLst>
              </a:tr>
            </a:tbl>
          </a:graphicData>
        </a:graphic>
      </p:graphicFrame>
    </p:spTree>
    <p:extLst>
      <p:ext uri="{BB962C8B-B14F-4D97-AF65-F5344CB8AC3E}">
        <p14:creationId xmlns:p14="http://schemas.microsoft.com/office/powerpoint/2010/main" val="2959612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25"/>
          </p:nvPr>
        </p:nvSpPr>
        <p:spPr>
          <a:xfrm>
            <a:off x="996462" y="351253"/>
            <a:ext cx="9872167" cy="332399"/>
          </a:xfrm>
        </p:spPr>
        <p:txBody>
          <a:bodyPr anchor="ctr"/>
          <a:lstStyle/>
          <a:p>
            <a:pPr algn="ctr"/>
            <a:r>
              <a:rPr lang="en-US" sz="2400" i="1" dirty="0"/>
              <a:t>Focus Area #1  Ministry Training, Education and Convention and Conferences</a:t>
            </a:r>
            <a:endParaRPr lang="en-US" sz="2400" dirty="0"/>
          </a:p>
        </p:txBody>
      </p:sp>
      <p:sp>
        <p:nvSpPr>
          <p:cNvPr id="15" name="Rectangle 14"/>
          <p:cNvSpPr/>
          <p:nvPr/>
        </p:nvSpPr>
        <p:spPr>
          <a:xfrm>
            <a:off x="4274986" y="980424"/>
            <a:ext cx="3399029" cy="4319449"/>
          </a:xfrm>
          <a:prstGeom prst="rect">
            <a:avLst/>
          </a:prstGeom>
          <a:solidFill>
            <a:schemeClr val="bg1"/>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8" name="TextBox 7"/>
          <p:cNvSpPr txBox="1"/>
          <p:nvPr/>
        </p:nvSpPr>
        <p:spPr bwMode="gray">
          <a:xfrm>
            <a:off x="4417707" y="1104006"/>
            <a:ext cx="3158978" cy="3948902"/>
          </a:xfrm>
          <a:prstGeom prst="rect">
            <a:avLst/>
          </a:prstGeom>
          <a:noFill/>
        </p:spPr>
        <p:txBody>
          <a:bodyPr wrap="square" lIns="0" tIns="0" rIns="0" bIns="0" rtlCol="0">
            <a:spAutoFit/>
          </a:bodyPr>
          <a:lstStyle/>
          <a:p>
            <a:pPr>
              <a:spcAft>
                <a:spcPts val="1714"/>
              </a:spcAft>
            </a:pPr>
            <a:r>
              <a:rPr lang="en-US" sz="1833" dirty="0"/>
              <a:t>The Church of God in Christ will benefit its constituency with a seamless educational system reaching its diverse demography through on-site enrollment and utilization of its historic infrastructure and a one stop, on-line platform hosting all multiple disciplines, degree obtaining curricula, ministry training and denominational credentialing education in multiple languages for our global COGIC footprint. </a:t>
            </a:r>
            <a:endParaRPr lang="en-US" sz="1833" dirty="0">
              <a:solidFill>
                <a:schemeClr val="tx2"/>
              </a:solidFill>
            </a:endParaRPr>
          </a:p>
        </p:txBody>
      </p:sp>
      <p:grpSp>
        <p:nvGrpSpPr>
          <p:cNvPr id="2" name="Group 1">
            <a:extLst>
              <a:ext uri="{FF2B5EF4-FFF2-40B4-BE49-F238E27FC236}">
                <a16:creationId xmlns:a16="http://schemas.microsoft.com/office/drawing/2014/main" id="{F8E0FA8C-A1DE-8440-9C48-DEB7298D7442}"/>
              </a:ext>
            </a:extLst>
          </p:cNvPr>
          <p:cNvGrpSpPr/>
          <p:nvPr/>
        </p:nvGrpSpPr>
        <p:grpSpPr>
          <a:xfrm>
            <a:off x="340513" y="1125558"/>
            <a:ext cx="2151865" cy="743369"/>
            <a:chOff x="408615" y="1799247"/>
            <a:chExt cx="2582238" cy="892043"/>
          </a:xfrm>
        </p:grpSpPr>
        <p:sp>
          <p:nvSpPr>
            <p:cNvPr id="58" name="Rectangle 57"/>
            <p:cNvSpPr/>
            <p:nvPr/>
          </p:nvSpPr>
          <p:spPr>
            <a:xfrm>
              <a:off x="408615" y="1799247"/>
              <a:ext cx="2582238" cy="892043"/>
            </a:xfrm>
            <a:prstGeom prst="rect">
              <a:avLst/>
            </a:prstGeom>
            <a:solidFill>
              <a:schemeClr val="bg1"/>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57" name="TextBox 56"/>
            <p:cNvSpPr txBox="1"/>
            <p:nvPr/>
          </p:nvSpPr>
          <p:spPr bwMode="gray">
            <a:xfrm>
              <a:off x="494609" y="1893508"/>
              <a:ext cx="2404008" cy="797757"/>
            </a:xfrm>
            <a:prstGeom prst="rect">
              <a:avLst/>
            </a:prstGeom>
            <a:noFill/>
          </p:spPr>
          <p:txBody>
            <a:bodyPr wrap="square" lIns="0" tIns="0" rIns="0" bIns="0" rtlCol="0">
              <a:spAutoFit/>
            </a:bodyPr>
            <a:lstStyle/>
            <a:p>
              <a:pPr algn="ctr">
                <a:spcAft>
                  <a:spcPts val="1714"/>
                </a:spcAft>
              </a:pPr>
              <a:r>
                <a:rPr lang="en-US" sz="2160" b="1" dirty="0">
                  <a:solidFill>
                    <a:schemeClr val="tx2"/>
                  </a:solidFill>
                </a:rPr>
                <a:t>Degree Awarding Institutes</a:t>
              </a:r>
            </a:p>
          </p:txBody>
        </p:sp>
      </p:grpSp>
      <p:grpSp>
        <p:nvGrpSpPr>
          <p:cNvPr id="3" name="Group 2">
            <a:extLst>
              <a:ext uri="{FF2B5EF4-FFF2-40B4-BE49-F238E27FC236}">
                <a16:creationId xmlns:a16="http://schemas.microsoft.com/office/drawing/2014/main" id="{860BFE84-11C8-624F-A799-43389A62CCE2}"/>
              </a:ext>
            </a:extLst>
          </p:cNvPr>
          <p:cNvGrpSpPr/>
          <p:nvPr/>
        </p:nvGrpSpPr>
        <p:grpSpPr>
          <a:xfrm>
            <a:off x="400687" y="2632014"/>
            <a:ext cx="2151865" cy="1216783"/>
            <a:chOff x="480824" y="3606994"/>
            <a:chExt cx="2582238" cy="1460139"/>
          </a:xfrm>
        </p:grpSpPr>
        <p:sp>
          <p:nvSpPr>
            <p:cNvPr id="61" name="Rectangle 60"/>
            <p:cNvSpPr/>
            <p:nvPr/>
          </p:nvSpPr>
          <p:spPr>
            <a:xfrm>
              <a:off x="480824" y="3606994"/>
              <a:ext cx="2582238" cy="1460139"/>
            </a:xfrm>
            <a:prstGeom prst="rect">
              <a:avLst/>
            </a:prstGeom>
            <a:solidFill>
              <a:schemeClr val="bg1"/>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60" name="TextBox 59"/>
            <p:cNvSpPr txBox="1"/>
            <p:nvPr/>
          </p:nvSpPr>
          <p:spPr bwMode="gray">
            <a:xfrm>
              <a:off x="577374" y="3735375"/>
              <a:ext cx="2404008" cy="1196635"/>
            </a:xfrm>
            <a:prstGeom prst="rect">
              <a:avLst/>
            </a:prstGeom>
            <a:noFill/>
          </p:spPr>
          <p:txBody>
            <a:bodyPr wrap="square" lIns="0" tIns="0" rIns="0" bIns="0" rtlCol="0">
              <a:spAutoFit/>
            </a:bodyPr>
            <a:lstStyle/>
            <a:p>
              <a:pPr algn="ctr">
                <a:spcAft>
                  <a:spcPts val="1714"/>
                </a:spcAft>
              </a:pPr>
              <a:r>
                <a:rPr lang="en-US" sz="2160" b="1" dirty="0">
                  <a:solidFill>
                    <a:schemeClr val="tx2"/>
                  </a:solidFill>
                </a:rPr>
                <a:t>Credentialing Education Programs </a:t>
              </a:r>
            </a:p>
          </p:txBody>
        </p:sp>
      </p:grpSp>
      <p:grpSp>
        <p:nvGrpSpPr>
          <p:cNvPr id="4" name="Group 3">
            <a:extLst>
              <a:ext uri="{FF2B5EF4-FFF2-40B4-BE49-F238E27FC236}">
                <a16:creationId xmlns:a16="http://schemas.microsoft.com/office/drawing/2014/main" id="{CE2BB7DC-82AE-C740-82AE-F77953C0C6AC}"/>
              </a:ext>
            </a:extLst>
          </p:cNvPr>
          <p:cNvGrpSpPr/>
          <p:nvPr/>
        </p:nvGrpSpPr>
        <p:grpSpPr>
          <a:xfrm>
            <a:off x="393716" y="4712622"/>
            <a:ext cx="2151865" cy="745674"/>
            <a:chOff x="472459" y="6103724"/>
            <a:chExt cx="2582238" cy="894809"/>
          </a:xfrm>
        </p:grpSpPr>
        <p:sp>
          <p:nvSpPr>
            <p:cNvPr id="59" name="Rectangle 58"/>
            <p:cNvSpPr/>
            <p:nvPr/>
          </p:nvSpPr>
          <p:spPr>
            <a:xfrm>
              <a:off x="472459" y="6103724"/>
              <a:ext cx="2582238" cy="894809"/>
            </a:xfrm>
            <a:prstGeom prst="rect">
              <a:avLst/>
            </a:prstGeom>
            <a:solidFill>
              <a:schemeClr val="bg1"/>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62" name="TextBox 61"/>
            <p:cNvSpPr txBox="1"/>
            <p:nvPr/>
          </p:nvSpPr>
          <p:spPr bwMode="gray">
            <a:xfrm>
              <a:off x="521108" y="6152144"/>
              <a:ext cx="2404008" cy="797757"/>
            </a:xfrm>
            <a:prstGeom prst="rect">
              <a:avLst/>
            </a:prstGeom>
            <a:noFill/>
          </p:spPr>
          <p:txBody>
            <a:bodyPr wrap="square" lIns="0" tIns="0" rIns="0" bIns="0" rtlCol="0">
              <a:spAutoFit/>
            </a:bodyPr>
            <a:lstStyle/>
            <a:p>
              <a:pPr algn="ctr">
                <a:spcAft>
                  <a:spcPts val="1714"/>
                </a:spcAft>
              </a:pPr>
              <a:r>
                <a:rPr lang="en-US" sz="2160" b="1" dirty="0">
                  <a:solidFill>
                    <a:schemeClr val="tx2"/>
                  </a:solidFill>
                </a:rPr>
                <a:t>Ministry Development/CE</a:t>
              </a:r>
            </a:p>
          </p:txBody>
        </p:sp>
      </p:grpSp>
      <p:cxnSp>
        <p:nvCxnSpPr>
          <p:cNvPr id="51" name="Straight Arrow Connector 50">
            <a:extLst>
              <a:ext uri="{FF2B5EF4-FFF2-40B4-BE49-F238E27FC236}">
                <a16:creationId xmlns:a16="http://schemas.microsoft.com/office/drawing/2014/main" id="{B2E818CE-7085-8841-81B1-25361286AB2E}"/>
              </a:ext>
            </a:extLst>
          </p:cNvPr>
          <p:cNvCxnSpPr>
            <a:cxnSpLocks/>
            <a:endCxn id="15" idx="1"/>
          </p:cNvCxnSpPr>
          <p:nvPr/>
        </p:nvCxnSpPr>
        <p:spPr>
          <a:xfrm>
            <a:off x="2492377" y="1521430"/>
            <a:ext cx="1782608" cy="1618719"/>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EBB6BB4E-8116-4746-A17B-1FA6493E905D}"/>
              </a:ext>
            </a:extLst>
          </p:cNvPr>
          <p:cNvCxnSpPr>
            <a:cxnSpLocks/>
            <a:endCxn id="15" idx="1"/>
          </p:cNvCxnSpPr>
          <p:nvPr/>
        </p:nvCxnSpPr>
        <p:spPr>
          <a:xfrm flipV="1">
            <a:off x="2533707" y="3140148"/>
            <a:ext cx="1741278" cy="97452"/>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9CED8BD-650C-8E43-A4EA-1CE84D37727C}"/>
              </a:ext>
            </a:extLst>
          </p:cNvPr>
          <p:cNvCxnSpPr>
            <a:cxnSpLocks/>
            <a:stCxn id="59" idx="3"/>
            <a:endCxn id="15" idx="1"/>
          </p:cNvCxnSpPr>
          <p:nvPr/>
        </p:nvCxnSpPr>
        <p:spPr>
          <a:xfrm flipV="1">
            <a:off x="2545581" y="3140149"/>
            <a:ext cx="1729405" cy="1945311"/>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4ACFBD66-5DE6-0C45-8C9D-FB60E75DDD29}"/>
              </a:ext>
            </a:extLst>
          </p:cNvPr>
          <p:cNvSpPr txBox="1"/>
          <p:nvPr/>
        </p:nvSpPr>
        <p:spPr>
          <a:xfrm>
            <a:off x="545939" y="5687707"/>
            <a:ext cx="11118523" cy="938527"/>
          </a:xfrm>
          <a:prstGeom prst="rect">
            <a:avLst/>
          </a:prstGeom>
          <a:solidFill>
            <a:schemeClr val="bg1"/>
          </a:solidFill>
        </p:spPr>
        <p:txBody>
          <a:bodyPr wrap="square" rtlCol="0">
            <a:spAutoFit/>
          </a:bodyPr>
          <a:lstStyle/>
          <a:p>
            <a:r>
              <a:rPr lang="en-US" sz="1833" dirty="0"/>
              <a:t>Universal access to one platform providing global access with multiple languages and prescribed content with opportunity to contribute COGIC content for the purpose of training and development of the constituency of the denomination. </a:t>
            </a:r>
          </a:p>
        </p:txBody>
      </p:sp>
      <p:sp>
        <p:nvSpPr>
          <p:cNvPr id="65" name="Rectangle 64">
            <a:extLst>
              <a:ext uri="{FF2B5EF4-FFF2-40B4-BE49-F238E27FC236}">
                <a16:creationId xmlns:a16="http://schemas.microsoft.com/office/drawing/2014/main" id="{04B43B83-7C50-0543-979C-EE34221A77CF}"/>
              </a:ext>
            </a:extLst>
          </p:cNvPr>
          <p:cNvSpPr/>
          <p:nvPr/>
        </p:nvSpPr>
        <p:spPr>
          <a:xfrm>
            <a:off x="7940233" y="978586"/>
            <a:ext cx="3358577" cy="4321287"/>
          </a:xfrm>
          <a:prstGeom prst="rect">
            <a:avLst/>
          </a:prstGeom>
          <a:solidFill>
            <a:schemeClr val="bg1"/>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dirty="0"/>
          </a:p>
        </p:txBody>
      </p:sp>
      <p:sp>
        <p:nvSpPr>
          <p:cNvPr id="66" name="TextBox 65">
            <a:extLst>
              <a:ext uri="{FF2B5EF4-FFF2-40B4-BE49-F238E27FC236}">
                <a16:creationId xmlns:a16="http://schemas.microsoft.com/office/drawing/2014/main" id="{DEE5B25D-FAF0-4B46-9322-37C5048B6B38}"/>
              </a:ext>
            </a:extLst>
          </p:cNvPr>
          <p:cNvSpPr txBox="1"/>
          <p:nvPr/>
        </p:nvSpPr>
        <p:spPr bwMode="gray">
          <a:xfrm>
            <a:off x="8021257" y="1104006"/>
            <a:ext cx="3300308" cy="4230966"/>
          </a:xfrm>
          <a:prstGeom prst="rect">
            <a:avLst/>
          </a:prstGeom>
          <a:noFill/>
        </p:spPr>
        <p:txBody>
          <a:bodyPr wrap="square" lIns="0" tIns="0" rIns="0" bIns="0" rtlCol="0">
            <a:spAutoFit/>
          </a:bodyPr>
          <a:lstStyle/>
          <a:p>
            <a:r>
              <a:rPr lang="en-US" sz="1833" dirty="0"/>
              <a:t>Professional Development and Continuing Education will be provided by various departments and entities of the Church of God in Christ for specific training and certification. It is the recommendation of the Strategic Committee that all training from CHMJI, ASBC, CHMS, SOC and professional development and continuing education operate on centralize on-line platform, developing one stop educational delivery system to the global audience of the COGIC.</a:t>
            </a:r>
          </a:p>
        </p:txBody>
      </p:sp>
    </p:spTree>
    <p:extLst>
      <p:ext uri="{BB962C8B-B14F-4D97-AF65-F5344CB8AC3E}">
        <p14:creationId xmlns:p14="http://schemas.microsoft.com/office/powerpoint/2010/main" val="2211038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719</TotalTime>
  <Words>2279</Words>
  <Application>Microsoft Office PowerPoint</Application>
  <PresentationFormat>Widescreen</PresentationFormat>
  <Paragraphs>277</Paragraphs>
  <Slides>32</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Calibri Light</vt:lpstr>
      <vt:lpstr>Century Gothic</vt:lpstr>
      <vt:lpstr>Copperplate</vt:lpstr>
      <vt:lpstr>Helvetica Light</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Educational Metric/Matrix:</vt:lpstr>
      <vt:lpstr>Educational Metric/Matrix: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 Jackson</dc:creator>
  <cp:lastModifiedBy>Charles Henderson</cp:lastModifiedBy>
  <cp:revision>7</cp:revision>
  <dcterms:created xsi:type="dcterms:W3CDTF">2020-10-12T21:02:30Z</dcterms:created>
  <dcterms:modified xsi:type="dcterms:W3CDTF">2021-04-28T18:16:10Z</dcterms:modified>
</cp:coreProperties>
</file>